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67.jpg" ContentType="image/jp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media/image69.jpg" ContentType="image/jpg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media/image71.jpg" ContentType="image/jpg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media/image73.jpg" ContentType="image/jpg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media/image75.jpg" ContentType="image/jpg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media/image77.jpg" ContentType="image/jpg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314" r:id="rId3"/>
    <p:sldId id="307" r:id="rId4"/>
    <p:sldId id="312" r:id="rId5"/>
    <p:sldId id="303" r:id="rId6"/>
    <p:sldId id="299" r:id="rId7"/>
    <p:sldId id="291" r:id="rId8"/>
    <p:sldId id="294" r:id="rId9"/>
    <p:sldId id="295" r:id="rId10"/>
    <p:sldId id="309" r:id="rId11"/>
    <p:sldId id="296" r:id="rId12"/>
    <p:sldId id="260" r:id="rId13"/>
    <p:sldId id="287" r:id="rId14"/>
    <p:sldId id="310" r:id="rId15"/>
    <p:sldId id="261" r:id="rId16"/>
    <p:sldId id="262" r:id="rId17"/>
    <p:sldId id="265" r:id="rId18"/>
    <p:sldId id="264" r:id="rId19"/>
    <p:sldId id="263" r:id="rId20"/>
    <p:sldId id="266" r:id="rId21"/>
    <p:sldId id="267" r:id="rId22"/>
    <p:sldId id="270" r:id="rId23"/>
    <p:sldId id="269" r:id="rId24"/>
    <p:sldId id="268" r:id="rId25"/>
    <p:sldId id="271" r:id="rId26"/>
    <p:sldId id="272" r:id="rId27"/>
    <p:sldId id="274" r:id="rId28"/>
    <p:sldId id="273" r:id="rId29"/>
    <p:sldId id="275" r:id="rId30"/>
    <p:sldId id="276" r:id="rId31"/>
    <p:sldId id="278" r:id="rId32"/>
    <p:sldId id="277" r:id="rId33"/>
    <p:sldId id="279" r:id="rId34"/>
    <p:sldId id="280" r:id="rId35"/>
    <p:sldId id="283" r:id="rId36"/>
    <p:sldId id="282" r:id="rId37"/>
    <p:sldId id="281" r:id="rId38"/>
    <p:sldId id="284" r:id="rId39"/>
    <p:sldId id="300" r:id="rId40"/>
    <p:sldId id="293" r:id="rId41"/>
    <p:sldId id="286" r:id="rId42"/>
    <p:sldId id="292" r:id="rId4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19"/>
    <p:restoredTop sz="94610"/>
  </p:normalViewPr>
  <p:slideViewPr>
    <p:cSldViewPr snapToGrid="0" snapToObjects="1">
      <p:cViewPr varScale="1">
        <p:scale>
          <a:sx n="128" d="100"/>
          <a:sy n="128" d="100"/>
        </p:scale>
        <p:origin x="168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314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2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75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04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e3c1fe49a0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e3c1fe49a0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805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213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9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02729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9.png"/><Relationship Id="rId21" Type="http://schemas.openxmlformats.org/officeDocument/2006/relationships/image" Target="../media/image23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17" Type="http://schemas.openxmlformats.org/officeDocument/2006/relationships/image" Target="../media/image2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9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8.png"/><Relationship Id="rId24" Type="http://schemas.openxmlformats.org/officeDocument/2006/relationships/image" Target="../media/image26.png"/><Relationship Id="rId5" Type="http://schemas.openxmlformats.org/officeDocument/2006/relationships/image" Target="../media/image4.png"/><Relationship Id="rId15" Type="http://schemas.openxmlformats.org/officeDocument/2006/relationships/image" Target="../media/image18.png"/><Relationship Id="rId23" Type="http://schemas.openxmlformats.org/officeDocument/2006/relationships/image" Target="../media/image25.png"/><Relationship Id="rId10" Type="http://schemas.openxmlformats.org/officeDocument/2006/relationships/image" Target="../media/image14.png"/><Relationship Id="rId19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13.png"/><Relationship Id="rId14" Type="http://schemas.openxmlformats.org/officeDocument/2006/relationships/image" Target="../media/image17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2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2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640080" y="32461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1B7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INTELLIGENT OPERATIONS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21792" y="356616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&amp; AI Competency Center</a:t>
            </a:r>
            <a:endParaRPr lang="en-US" sz="4200" dirty="0"/>
          </a:p>
        </p:txBody>
      </p:sp>
      <p:sp>
        <p:nvSpPr>
          <p:cNvPr id="7" name="Shape 4"/>
          <p:cNvSpPr/>
          <p:nvPr/>
        </p:nvSpPr>
        <p:spPr>
          <a:xfrm>
            <a:off x="658368" y="4526280"/>
            <a:ext cx="1280160" cy="0"/>
          </a:xfrm>
          <a:prstGeom prst="line">
            <a:avLst/>
          </a:prstGeom>
          <a:noFill/>
          <a:ln w="25400">
            <a:solidFill>
              <a:srgbClr val="11B7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40080" y="4663440"/>
            <a:ext cx="8686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Enterprises Build Data Platforms, AI Solutions &amp;</a:t>
            </a:r>
            <a:endParaRPr lang="en-US" sz="18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High-Performing Engineering Teams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40080" y="60807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Augmentation  ·  Dedicated Teams  ·  Managed Delivery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1841269" y="6425738"/>
            <a:ext cx="1249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creativetechy.com</a:t>
            </a:r>
            <a:endParaRPr lang="en-US" sz="1100" dirty="0"/>
          </a:p>
        </p:txBody>
      </p:sp>
      <p:pic>
        <p:nvPicPr>
          <p:cNvPr id="11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658367"/>
            <a:ext cx="1234440" cy="11401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What's Inside This Deck</a:t>
            </a:r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 deck covers capability, outcomes and commercial terms. Detailed role definitions and example profiles for all six practices sit in the appendix.</a:t>
            </a:r>
          </a:p>
        </p:txBody>
      </p:sp>
      <p:sp>
        <p:nvSpPr>
          <p:cNvPr id="31" name="Text 22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3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37CAE92-E595-1F4C-B879-A0EAB3C833A3}"/>
              </a:ext>
            </a:extLst>
          </p:cNvPr>
          <p:cNvSpPr txBox="1"/>
          <p:nvPr/>
        </p:nvSpPr>
        <p:spPr>
          <a:xfrm>
            <a:off x="546100" y="25400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8E22A2-67C5-9845-9D2D-B6BB4B29542D}"/>
              </a:ext>
            </a:extLst>
          </p:cNvPr>
          <p:cNvSpPr txBox="1"/>
          <p:nvPr/>
        </p:nvSpPr>
        <p:spPr>
          <a:xfrm>
            <a:off x="1028700" y="2540000"/>
            <a:ext cx="4699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Why Data &amp; AI Roadmaps Stall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7634E4-B72E-D845-9164-D9B0B6EF3123}"/>
              </a:ext>
            </a:extLst>
          </p:cNvPr>
          <p:cNvSpPr txBox="1"/>
          <p:nvPr/>
        </p:nvSpPr>
        <p:spPr>
          <a:xfrm>
            <a:off x="546100" y="31242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BDF6494-3135-3446-96DD-20BB34EA337C}"/>
              </a:ext>
            </a:extLst>
          </p:cNvPr>
          <p:cNvSpPr txBox="1"/>
          <p:nvPr/>
        </p:nvSpPr>
        <p:spPr>
          <a:xfrm>
            <a:off x="1028700" y="3124200"/>
            <a:ext cx="4699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Executive Summary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BE6A0AE-7659-D740-BE6A-29B15DD323AD}"/>
              </a:ext>
            </a:extLst>
          </p:cNvPr>
          <p:cNvSpPr txBox="1"/>
          <p:nvPr/>
        </p:nvSpPr>
        <p:spPr>
          <a:xfrm>
            <a:off x="546100" y="37084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71DBA29-F886-0D4C-9B09-FA4E5B93D7F8}"/>
              </a:ext>
            </a:extLst>
          </p:cNvPr>
          <p:cNvSpPr txBox="1"/>
          <p:nvPr/>
        </p:nvSpPr>
        <p:spPr>
          <a:xfrm>
            <a:off x="1028700" y="3708400"/>
            <a:ext cx="4699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One Talent Catalogue – Every Role, Every Level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84AE84A-103A-B248-8BDA-27F3EDC06DAC}"/>
              </a:ext>
            </a:extLst>
          </p:cNvPr>
          <p:cNvSpPr txBox="1"/>
          <p:nvPr/>
        </p:nvSpPr>
        <p:spPr>
          <a:xfrm>
            <a:off x="546100" y="42926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D542E79-4C5F-644C-8F5F-57C7BABF2DE4}"/>
              </a:ext>
            </a:extLst>
          </p:cNvPr>
          <p:cNvSpPr txBox="1"/>
          <p:nvPr/>
        </p:nvSpPr>
        <p:spPr>
          <a:xfrm>
            <a:off x="1028700" y="4292600"/>
            <a:ext cx="4699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Solid and Diverse Technical Expertise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E621610-290C-1444-805A-9DB15A1F8660}"/>
              </a:ext>
            </a:extLst>
          </p:cNvPr>
          <p:cNvSpPr txBox="1"/>
          <p:nvPr/>
        </p:nvSpPr>
        <p:spPr>
          <a:xfrm>
            <a:off x="546100" y="48768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05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4EF0A6-A0E6-B540-A757-D1CFEAF8236E}"/>
              </a:ext>
            </a:extLst>
          </p:cNvPr>
          <p:cNvSpPr txBox="1"/>
          <p:nvPr/>
        </p:nvSpPr>
        <p:spPr>
          <a:xfrm>
            <a:off x="1028700" y="4876800"/>
            <a:ext cx="4699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From Data to Business Value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39F4F93-52F7-DA4E-8843-B3BE9D2E4388}"/>
              </a:ext>
            </a:extLst>
          </p:cNvPr>
          <p:cNvSpPr txBox="1"/>
          <p:nvPr/>
        </p:nvSpPr>
        <p:spPr>
          <a:xfrm>
            <a:off x="546100" y="54610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06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A6E0B39-AB85-314C-BDF7-1B50EF3239FB}"/>
              </a:ext>
            </a:extLst>
          </p:cNvPr>
          <p:cNvSpPr txBox="1"/>
          <p:nvPr/>
        </p:nvSpPr>
        <p:spPr>
          <a:xfrm>
            <a:off x="1028700" y="5461000"/>
            <a:ext cx="4699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Leadership &amp; Architecture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B46C4B2-FFAB-D64C-9642-A9BCA60C3424}"/>
              </a:ext>
            </a:extLst>
          </p:cNvPr>
          <p:cNvSpPr txBox="1"/>
          <p:nvPr/>
        </p:nvSpPr>
        <p:spPr>
          <a:xfrm>
            <a:off x="6223000" y="25400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07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15CAAD5-C820-AB4A-A6E2-CC260E9FD3FB}"/>
              </a:ext>
            </a:extLst>
          </p:cNvPr>
          <p:cNvSpPr txBox="1"/>
          <p:nvPr/>
        </p:nvSpPr>
        <p:spPr>
          <a:xfrm>
            <a:off x="6705600" y="2540000"/>
            <a:ext cx="47244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Continuous Progression &amp; Measurable Impact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604CC0E-CAAB-F047-8834-24AFF57E72B8}"/>
              </a:ext>
            </a:extLst>
          </p:cNvPr>
          <p:cNvSpPr txBox="1"/>
          <p:nvPr/>
        </p:nvSpPr>
        <p:spPr>
          <a:xfrm>
            <a:off x="6223000" y="31242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08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8CBFA38-605C-BD4E-AA42-1B39762CA2F5}"/>
              </a:ext>
            </a:extLst>
          </p:cNvPr>
          <p:cNvSpPr txBox="1"/>
          <p:nvPr/>
        </p:nvSpPr>
        <p:spPr>
          <a:xfrm>
            <a:off x="6705600" y="3124200"/>
            <a:ext cx="47244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Client Portfolio – Enterprises and Governments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8586AC3-45BD-8344-BF28-9B6E738A3F4E}"/>
              </a:ext>
            </a:extLst>
          </p:cNvPr>
          <p:cNvSpPr txBox="1"/>
          <p:nvPr/>
        </p:nvSpPr>
        <p:spPr>
          <a:xfrm>
            <a:off x="6223000" y="37084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09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2D12D7B-BCA1-864C-9734-6034B18A4664}"/>
              </a:ext>
            </a:extLst>
          </p:cNvPr>
          <p:cNvSpPr txBox="1"/>
          <p:nvPr/>
        </p:nvSpPr>
        <p:spPr>
          <a:xfrm>
            <a:off x="6705600" y="3708400"/>
            <a:ext cx="47244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Industries We Serve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DF1905D-BDF0-364E-8569-048B276328C6}"/>
              </a:ext>
            </a:extLst>
          </p:cNvPr>
          <p:cNvSpPr txBox="1"/>
          <p:nvPr/>
        </p:nvSpPr>
        <p:spPr>
          <a:xfrm>
            <a:off x="6223000" y="42926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73799BA-83FE-F841-AC8F-FF7AD2313D2A}"/>
              </a:ext>
            </a:extLst>
          </p:cNvPr>
          <p:cNvSpPr txBox="1"/>
          <p:nvPr/>
        </p:nvSpPr>
        <p:spPr>
          <a:xfrm>
            <a:off x="6705600" y="4292600"/>
            <a:ext cx="47244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Engagement Models – Three Ways to Work With Us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7126E76-D6C0-B94F-8540-811A7AF05E06}"/>
              </a:ext>
            </a:extLst>
          </p:cNvPr>
          <p:cNvSpPr txBox="1"/>
          <p:nvPr/>
        </p:nvSpPr>
        <p:spPr>
          <a:xfrm>
            <a:off x="6223000" y="4876800"/>
            <a:ext cx="431800" cy="508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11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B77F753-9C71-9247-BEEC-C198DF58D362}"/>
              </a:ext>
            </a:extLst>
          </p:cNvPr>
          <p:cNvSpPr txBox="1"/>
          <p:nvPr/>
        </p:nvSpPr>
        <p:spPr>
          <a:xfrm>
            <a:off x="6705600" y="4876800"/>
            <a:ext cx="47244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500">
                <a:solidFill>
                  <a:srgbClr val="1E1B3A"/>
                </a:solidFill>
                <a:latin typeface="Calibri"/>
                <a:cs typeface="Calibri"/>
              </a:rPr>
              <a:t>Secure Delivery, IP Ownership &amp; Confidentiality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9C5B91E-CE0D-E24C-8F1F-5F7488FF5A6D}"/>
              </a:ext>
            </a:extLst>
          </p:cNvPr>
          <p:cNvSpPr/>
          <p:nvPr/>
        </p:nvSpPr>
        <p:spPr>
          <a:xfrm>
            <a:off x="6223000" y="5384800"/>
            <a:ext cx="5207000" cy="558800"/>
          </a:xfrm>
          <a:prstGeom prst="rect">
            <a:avLst/>
          </a:prstGeom>
          <a:solidFill>
            <a:srgbClr val="F5F2FC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8B2FC9"/>
                </a:solidFill>
                <a:latin typeface="Calibri"/>
                <a:cs typeface="Calibri"/>
              </a:rPr>
              <a:t>APPENDIX  ·  Practice &amp; Profile Library</a:t>
            </a:r>
          </a:p>
        </p:txBody>
      </p:sp>
    </p:spTree>
    <p:extLst>
      <p:ext uri="{BB962C8B-B14F-4D97-AF65-F5344CB8AC3E}">
        <p14:creationId xmlns:p14="http://schemas.microsoft.com/office/powerpoint/2010/main" val="15857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Data &amp; AI Roadmaps Stall</a:t>
            </a:r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444240" cy="3931920"/>
          </a:xfrm>
          <a:prstGeom prst="roundRect">
            <a:avLst>
              <a:gd name="adj" fmla="val 2655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2895600" cy="365760"/>
          </a:xfrm>
          <a:prstGeom prst="roundRect">
            <a:avLst>
              <a:gd name="adj" fmla="val 15000"/>
            </a:avLst>
          </a:prstGeom>
          <a:solidFill>
            <a:srgbClr val="11B7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965960"/>
            <a:ext cx="289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TO HIRE</a:t>
            </a:r>
          </a:p>
        </p:txBody>
      </p:sp>
      <p:sp>
        <p:nvSpPr>
          <p:cNvPr id="7" name="Text 5"/>
          <p:cNvSpPr/>
          <p:nvPr/>
        </p:nvSpPr>
        <p:spPr>
          <a:xfrm>
            <a:off x="777240" y="2468880"/>
            <a:ext cx="298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Months, Not Weeks</a:t>
            </a:r>
          </a:p>
        </p:txBody>
      </p:sp>
      <p:sp>
        <p:nvSpPr>
          <p:cNvPr id="8" name="Text 6"/>
          <p:cNvSpPr/>
          <p:nvPr/>
        </p:nvSpPr>
        <p:spPr>
          <a:xfrm>
            <a:off x="822960" y="310896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to six months to source and close a senior data or AI engineer</a:t>
            </a:r>
          </a:p>
        </p:txBody>
      </p:sp>
      <p:sp>
        <p:nvSpPr>
          <p:cNvPr id="9" name="Text 7"/>
          <p:cNvSpPr/>
          <p:nvPr/>
        </p:nvSpPr>
        <p:spPr>
          <a:xfrm>
            <a:off x="822960" y="388620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roadmap slips while the requisition stays open</a:t>
            </a:r>
          </a:p>
        </p:txBody>
      </p:sp>
      <p:sp>
        <p:nvSpPr>
          <p:cNvPr id="10" name="Text 8"/>
          <p:cNvSpPr/>
          <p:nvPr/>
        </p:nvSpPr>
        <p:spPr>
          <a:xfrm>
            <a:off x="822960" y="466344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adds further weeks before the first line of value</a:t>
            </a:r>
          </a:p>
        </p:txBody>
      </p:sp>
      <p:sp>
        <p:nvSpPr>
          <p:cNvPr id="11" name="Shape 9"/>
          <p:cNvSpPr/>
          <p:nvPr/>
        </p:nvSpPr>
        <p:spPr>
          <a:xfrm>
            <a:off x="4267200" y="1691640"/>
            <a:ext cx="3444240" cy="3931920"/>
          </a:xfrm>
          <a:prstGeom prst="roundRect">
            <a:avLst>
              <a:gd name="adj" fmla="val 2655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41520" y="1965960"/>
            <a:ext cx="2895600" cy="365760"/>
          </a:xfrm>
          <a:prstGeom prst="roundRect">
            <a:avLst>
              <a:gd name="adj" fmla="val 15000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41520" y="1965960"/>
            <a:ext cx="289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&amp; RISK</a:t>
            </a:r>
          </a:p>
        </p:txBody>
      </p:sp>
      <p:sp>
        <p:nvSpPr>
          <p:cNvPr id="14" name="Text 12"/>
          <p:cNvSpPr/>
          <p:nvPr/>
        </p:nvSpPr>
        <p:spPr>
          <a:xfrm>
            <a:off x="4495800" y="2468880"/>
            <a:ext cx="298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Fixed Overhead</a:t>
            </a:r>
          </a:p>
        </p:txBody>
      </p:sp>
      <p:sp>
        <p:nvSpPr>
          <p:cNvPr id="15" name="Text 13"/>
          <p:cNvSpPr/>
          <p:nvPr/>
        </p:nvSpPr>
        <p:spPr>
          <a:xfrm>
            <a:off x="4541520" y="310896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 headcount, recruitment fees and unbilled bench time</a:t>
            </a:r>
          </a:p>
        </p:txBody>
      </p:sp>
      <p:sp>
        <p:nvSpPr>
          <p:cNvPr id="16" name="Text 14"/>
          <p:cNvSpPr/>
          <p:nvPr/>
        </p:nvSpPr>
        <p:spPr>
          <a:xfrm>
            <a:off x="4541520" y="388620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inflation on scarce data, AI and platform skills</a:t>
            </a:r>
          </a:p>
        </p:txBody>
      </p:sp>
      <p:sp>
        <p:nvSpPr>
          <p:cNvPr id="17" name="Text 15"/>
          <p:cNvSpPr/>
          <p:nvPr/>
        </p:nvSpPr>
        <p:spPr>
          <a:xfrm>
            <a:off x="4541520" y="466344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stays on your books after the project ends</a:t>
            </a:r>
          </a:p>
        </p:txBody>
      </p:sp>
      <p:sp>
        <p:nvSpPr>
          <p:cNvPr id="18" name="Shape 16"/>
          <p:cNvSpPr/>
          <p:nvPr/>
        </p:nvSpPr>
        <p:spPr>
          <a:xfrm>
            <a:off x="7985760" y="1691640"/>
            <a:ext cx="3444240" cy="3931920"/>
          </a:xfrm>
          <a:prstGeom prst="roundRect">
            <a:avLst>
              <a:gd name="adj" fmla="val 2655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260080" y="1965960"/>
            <a:ext cx="2895600" cy="365760"/>
          </a:xfrm>
          <a:prstGeom prst="roundRect">
            <a:avLst>
              <a:gd name="adj" fmla="val 15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260080" y="1965960"/>
            <a:ext cx="289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CAPABILITY GAP</a:t>
            </a:r>
          </a:p>
        </p:txBody>
      </p:sp>
      <p:sp>
        <p:nvSpPr>
          <p:cNvPr id="21" name="Text 19"/>
          <p:cNvSpPr/>
          <p:nvPr/>
        </p:nvSpPr>
        <p:spPr>
          <a:xfrm>
            <a:off x="8214360" y="2468880"/>
            <a:ext cx="298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Hire Is Not a Team</a:t>
            </a:r>
          </a:p>
        </p:txBody>
      </p:sp>
      <p:sp>
        <p:nvSpPr>
          <p:cNvPr id="22" name="Text 20"/>
          <p:cNvSpPr/>
          <p:nvPr/>
        </p:nvSpPr>
        <p:spPr>
          <a:xfrm>
            <a:off x="8260080" y="310896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Platforms need engineering, DataOps, product and delivery working together</a:t>
            </a:r>
          </a:p>
        </p:txBody>
      </p:sp>
      <p:sp>
        <p:nvSpPr>
          <p:cNvPr id="23" name="Text 21"/>
          <p:cNvSpPr/>
          <p:nvPr/>
        </p:nvSpPr>
        <p:spPr>
          <a:xfrm>
            <a:off x="8260080" y="388620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Isolated specialists leave gaps across the delivery lifecycle</a:t>
            </a:r>
          </a:p>
        </p:txBody>
      </p:sp>
      <p:sp>
        <p:nvSpPr>
          <p:cNvPr id="24" name="Text 22"/>
          <p:cNvSpPr/>
          <p:nvPr/>
        </p:nvSpPr>
        <p:spPr>
          <a:xfrm>
            <a:off x="8260080" y="466344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knowledge leaves the business when one person does</a:t>
            </a:r>
          </a:p>
        </p:txBody>
      </p:sp>
      <p:sp>
        <p:nvSpPr>
          <p:cNvPr id="25" name="Text 23"/>
          <p:cNvSpPr/>
          <p:nvPr/>
        </p:nvSpPr>
        <p:spPr>
          <a:xfrm>
            <a:off x="548640" y="5943600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Data &amp; AI Competency Center removes all three constraints – proven specialists, deployed in days, scaled on demand.</a:t>
            </a:r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59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Cross-Functional Data &amp; AI Competency Center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15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CreativeTechy operates an integrated Data &amp; AI bench spanning six practices – engineered to scale from a single embedded specialist to a fully managed delivery pod, without the fixed overhead of building an internal team from scratch.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514600"/>
            <a:ext cx="3444240" cy="1371600"/>
          </a:xfrm>
          <a:prstGeom prst="roundRect">
            <a:avLst>
              <a:gd name="adj" fmla="val 666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777240" y="2930652"/>
            <a:ext cx="502920" cy="502920"/>
            <a:chOff x="777240" y="2770632"/>
            <a:chExt cx="502920" cy="502920"/>
          </a:xfrm>
        </p:grpSpPr>
        <p:sp>
          <p:nvSpPr>
            <p:cNvPr id="6" name="Shape 4"/>
            <p:cNvSpPr/>
            <p:nvPr/>
          </p:nvSpPr>
          <p:spPr>
            <a:xfrm>
              <a:off x="777240" y="2770632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2E7DF6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7" name="Image 0" descr="/tmp/ct_deck/build/assets/icons/databas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7999" y="2901391"/>
              <a:ext cx="241402" cy="241402"/>
            </a:xfrm>
            <a:prstGeom prst="rect">
              <a:avLst/>
            </a:prstGeom>
          </p:spPr>
        </p:pic>
      </p:grpSp>
      <p:sp>
        <p:nvSpPr>
          <p:cNvPr id="8" name="Text 5"/>
          <p:cNvSpPr/>
          <p:nvPr/>
        </p:nvSpPr>
        <p:spPr>
          <a:xfrm>
            <a:off x="1417320" y="2667000"/>
            <a:ext cx="2392680" cy="1066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Engineering</a:t>
            </a:r>
          </a:p>
          <a:p>
            <a:pPr marL="0" indent="0">
              <a:lnSpc>
                <a:spcPct val="105000"/>
              </a:lnSpc>
              <a:spcBef>
                <a:spcPts val="300"/>
              </a:spcBef>
              <a:buNone/>
            </a:pPr>
            <a:r>
              <a:rPr lang="en-US" sz="115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Pipelines, warehouses and Lakehouse platforms</a:t>
            </a:r>
          </a:p>
        </p:txBody>
      </p:sp>
      <p:sp>
        <p:nvSpPr>
          <p:cNvPr id="9" name="Shape 6"/>
          <p:cNvSpPr/>
          <p:nvPr/>
        </p:nvSpPr>
        <p:spPr>
          <a:xfrm>
            <a:off x="4267200" y="2514600"/>
            <a:ext cx="3444240" cy="1371600"/>
          </a:xfrm>
          <a:prstGeom prst="roundRect">
            <a:avLst>
              <a:gd name="adj" fmla="val 666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4495800" y="2930652"/>
            <a:ext cx="502920" cy="502920"/>
            <a:chOff x="4495800" y="2770632"/>
            <a:chExt cx="502920" cy="502920"/>
          </a:xfrm>
        </p:grpSpPr>
        <p:sp>
          <p:nvSpPr>
            <p:cNvPr id="10" name="Shape 7"/>
            <p:cNvSpPr/>
            <p:nvPr/>
          </p:nvSpPr>
          <p:spPr>
            <a:xfrm>
              <a:off x="4495800" y="2770632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8B2FC9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1" name="Image 1" descr="/tmp/ct_deck/build/assets/icons/brain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26559" y="2901391"/>
              <a:ext cx="241402" cy="241402"/>
            </a:xfrm>
            <a:prstGeom prst="rect">
              <a:avLst/>
            </a:prstGeom>
          </p:spPr>
        </p:pic>
      </p:grpSp>
      <p:sp>
        <p:nvSpPr>
          <p:cNvPr id="12" name="Text 8"/>
          <p:cNvSpPr/>
          <p:nvPr/>
        </p:nvSpPr>
        <p:spPr>
          <a:xfrm>
            <a:off x="5135880" y="2667000"/>
            <a:ext cx="2392680" cy="1066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Intelligence</a:t>
            </a:r>
          </a:p>
          <a:p>
            <a:pPr marL="0" indent="0">
              <a:lnSpc>
                <a:spcPct val="105000"/>
              </a:lnSpc>
              <a:spcBef>
                <a:spcPts val="300"/>
              </a:spcBef>
              <a:buNone/>
            </a:pPr>
            <a:r>
              <a:rPr lang="en-US" sz="115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GenAI, agents, ML and computer vision in production</a:t>
            </a:r>
          </a:p>
        </p:txBody>
      </p:sp>
      <p:sp>
        <p:nvSpPr>
          <p:cNvPr id="13" name="Shape 9"/>
          <p:cNvSpPr/>
          <p:nvPr/>
        </p:nvSpPr>
        <p:spPr>
          <a:xfrm>
            <a:off x="7985760" y="2514600"/>
            <a:ext cx="3444240" cy="1371600"/>
          </a:xfrm>
          <a:prstGeom prst="roundRect">
            <a:avLst>
              <a:gd name="adj" fmla="val 666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8214360" y="2930652"/>
            <a:ext cx="502920" cy="502920"/>
            <a:chOff x="8214360" y="2770632"/>
            <a:chExt cx="502920" cy="502920"/>
          </a:xfrm>
        </p:grpSpPr>
        <p:sp>
          <p:nvSpPr>
            <p:cNvPr id="14" name="Shape 10"/>
            <p:cNvSpPr/>
            <p:nvPr/>
          </p:nvSpPr>
          <p:spPr>
            <a:xfrm>
              <a:off x="8214360" y="2770632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11B7E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5" name="Image 2" descr="/tmp/ct_deck/build/assets/icons/server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45119" y="2901391"/>
              <a:ext cx="241402" cy="241402"/>
            </a:xfrm>
            <a:prstGeom prst="rect">
              <a:avLst/>
            </a:prstGeom>
          </p:spPr>
        </p:pic>
      </p:grpSp>
      <p:sp>
        <p:nvSpPr>
          <p:cNvPr id="16" name="Text 11"/>
          <p:cNvSpPr/>
          <p:nvPr/>
        </p:nvSpPr>
        <p:spPr>
          <a:xfrm>
            <a:off x="8854440" y="2667000"/>
            <a:ext cx="2392680" cy="1066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DataOps</a:t>
            </a:r>
          </a:p>
          <a:p>
            <a:pPr marL="0" indent="0">
              <a:lnSpc>
                <a:spcPct val="105000"/>
              </a:lnSpc>
              <a:spcBef>
                <a:spcPts val="300"/>
              </a:spcBef>
              <a:buNone/>
            </a:pPr>
            <a:r>
              <a:rPr lang="en-US" sz="115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automation, CI/CD and platform reliability</a:t>
            </a:r>
          </a:p>
        </p:txBody>
      </p:sp>
      <p:sp>
        <p:nvSpPr>
          <p:cNvPr id="17" name="Shape 12"/>
          <p:cNvSpPr/>
          <p:nvPr/>
        </p:nvSpPr>
        <p:spPr>
          <a:xfrm>
            <a:off x="548640" y="4160520"/>
            <a:ext cx="3444240" cy="1371600"/>
          </a:xfrm>
          <a:prstGeom prst="roundRect">
            <a:avLst>
              <a:gd name="adj" fmla="val 666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777240" y="4576572"/>
            <a:ext cx="502920" cy="502920"/>
            <a:chOff x="777240" y="4416552"/>
            <a:chExt cx="502920" cy="502920"/>
          </a:xfrm>
        </p:grpSpPr>
        <p:sp>
          <p:nvSpPr>
            <p:cNvPr id="18" name="Shape 13"/>
            <p:cNvSpPr/>
            <p:nvPr/>
          </p:nvSpPr>
          <p:spPr>
            <a:xfrm>
              <a:off x="777240" y="4416552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5B34E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9" name="Image 3" descr="/tmp/ct_deck/build/assets/icons/clipboar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7999" y="4547311"/>
              <a:ext cx="241402" cy="241402"/>
            </a:xfrm>
            <a:prstGeom prst="rect">
              <a:avLst/>
            </a:prstGeom>
          </p:spPr>
        </p:pic>
      </p:grpSp>
      <p:sp>
        <p:nvSpPr>
          <p:cNvPr id="20" name="Text 14"/>
          <p:cNvSpPr/>
          <p:nvPr/>
        </p:nvSpPr>
        <p:spPr>
          <a:xfrm>
            <a:off x="1417320" y="4318000"/>
            <a:ext cx="2392680" cy="1066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Management</a:t>
            </a:r>
          </a:p>
          <a:p>
            <a:pPr marL="0" indent="0">
              <a:lnSpc>
                <a:spcPct val="105000"/>
              </a:lnSpc>
              <a:spcBef>
                <a:spcPts val="300"/>
              </a:spcBef>
              <a:buNone/>
            </a:pPr>
            <a:r>
              <a:rPr lang="en-US" sz="115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Requirements, backlog and value realisation</a:t>
            </a:r>
          </a:p>
        </p:txBody>
      </p:sp>
      <p:sp>
        <p:nvSpPr>
          <p:cNvPr id="21" name="Shape 15"/>
          <p:cNvSpPr/>
          <p:nvPr/>
        </p:nvSpPr>
        <p:spPr>
          <a:xfrm>
            <a:off x="4267200" y="4160520"/>
            <a:ext cx="3444240" cy="1371600"/>
          </a:xfrm>
          <a:prstGeom prst="roundRect">
            <a:avLst>
              <a:gd name="adj" fmla="val 666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36" name="Group 35"/>
          <p:cNvGrpSpPr/>
          <p:nvPr/>
        </p:nvGrpSpPr>
        <p:grpSpPr>
          <a:xfrm>
            <a:off x="4495800" y="4576572"/>
            <a:ext cx="502920" cy="502920"/>
            <a:chOff x="4495800" y="4416552"/>
            <a:chExt cx="502920" cy="502920"/>
          </a:xfrm>
        </p:grpSpPr>
        <p:sp>
          <p:nvSpPr>
            <p:cNvPr id="22" name="Shape 16"/>
            <p:cNvSpPr/>
            <p:nvPr/>
          </p:nvSpPr>
          <p:spPr>
            <a:xfrm>
              <a:off x="4495800" y="4416552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2E7DF6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3" name="Image 4" descr="/tmp/ct_deck/build/assets/icons/sync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26559" y="4547311"/>
              <a:ext cx="241402" cy="241402"/>
            </a:xfrm>
            <a:prstGeom prst="rect">
              <a:avLst/>
            </a:prstGeom>
          </p:spPr>
        </p:pic>
      </p:grpSp>
      <p:sp>
        <p:nvSpPr>
          <p:cNvPr id="24" name="Text 17"/>
          <p:cNvSpPr/>
          <p:nvPr/>
        </p:nvSpPr>
        <p:spPr>
          <a:xfrm>
            <a:off x="5135880" y="4318000"/>
            <a:ext cx="2392680" cy="1066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Delivery</a:t>
            </a:r>
          </a:p>
          <a:p>
            <a:pPr marL="0" indent="0">
              <a:lnSpc>
                <a:spcPct val="105000"/>
              </a:lnSpc>
              <a:spcBef>
                <a:spcPts val="300"/>
              </a:spcBef>
              <a:buNone/>
            </a:pPr>
            <a:r>
              <a:rPr lang="en-US" sz="115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Scrum, SAFe and release-train facilitation</a:t>
            </a:r>
          </a:p>
        </p:txBody>
      </p:sp>
      <p:sp>
        <p:nvSpPr>
          <p:cNvPr id="25" name="Shape 18"/>
          <p:cNvSpPr/>
          <p:nvPr/>
        </p:nvSpPr>
        <p:spPr>
          <a:xfrm>
            <a:off x="7985760" y="4160520"/>
            <a:ext cx="3444240" cy="1371600"/>
          </a:xfrm>
          <a:prstGeom prst="roundRect">
            <a:avLst>
              <a:gd name="adj" fmla="val 666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8214360" y="4576572"/>
            <a:ext cx="502920" cy="502920"/>
            <a:chOff x="8214360" y="4416552"/>
            <a:chExt cx="502920" cy="502920"/>
          </a:xfrm>
        </p:grpSpPr>
        <p:sp>
          <p:nvSpPr>
            <p:cNvPr id="26" name="Shape 19"/>
            <p:cNvSpPr/>
            <p:nvPr/>
          </p:nvSpPr>
          <p:spPr>
            <a:xfrm>
              <a:off x="8214360" y="4416552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8B2FC9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7" name="Image 5" descr="/tmp/ct_deck/build/assets/icons/code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45119" y="4547311"/>
              <a:ext cx="241402" cy="241402"/>
            </a:xfrm>
            <a:prstGeom prst="rect">
              <a:avLst/>
            </a:prstGeom>
          </p:spPr>
        </p:pic>
      </p:grpSp>
      <p:sp>
        <p:nvSpPr>
          <p:cNvPr id="28" name="Text 20"/>
          <p:cNvSpPr/>
          <p:nvPr/>
        </p:nvSpPr>
        <p:spPr>
          <a:xfrm>
            <a:off x="8854440" y="4318000"/>
            <a:ext cx="2392680" cy="1066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Engineering</a:t>
            </a:r>
          </a:p>
          <a:p>
            <a:pPr marL="0" indent="0">
              <a:lnSpc>
                <a:spcPct val="105000"/>
              </a:lnSpc>
              <a:spcBef>
                <a:spcPts val="300"/>
              </a:spcBef>
              <a:buNone/>
            </a:pPr>
            <a:r>
              <a:rPr lang="en-US" sz="115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APIs, services and applications around your data</a:t>
            </a:r>
          </a:p>
        </p:txBody>
      </p:sp>
      <p:sp>
        <p:nvSpPr>
          <p:cNvPr id="31" name="Text 22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3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105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cs typeface="Cambria" pitchFamily="34" charset="-120"/>
              </a:rPr>
              <a:t>One Talent Catalogue – Every Role, Every Level</a:t>
            </a:r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Six practice areas, every profile staffed from associate to principal. Whatever scope you need is already in the catalogue – and we add new roles, levels and specialisms on demand, driven by customer requirements.</a:t>
            </a:r>
          </a:p>
        </p:txBody>
      </p:sp>
      <p:sp>
        <p:nvSpPr>
          <p:cNvPr id="65" name="Text 56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83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  <p:sp>
        <p:nvSpPr>
          <p:cNvPr id="600" name="Rebuilt 601"/>
          <p:cNvSpPr/>
          <p:nvPr/>
        </p:nvSpPr>
        <p:spPr>
          <a:xfrm>
            <a:off x="546100" y="2286000"/>
            <a:ext cx="11099800" cy="457200"/>
          </a:xfrm>
          <a:prstGeom prst="roundRect">
            <a:avLst>
              <a:gd name="adj" fmla="val 20000"/>
            </a:avLst>
          </a:prstGeom>
          <a:solidFill>
            <a:srgbClr val="F4F5F9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01" name="Rebuilt 602"/>
          <p:cNvSpPr/>
          <p:nvPr/>
        </p:nvSpPr>
        <p:spPr>
          <a:xfrm>
            <a:off x="749300" y="2286000"/>
            <a:ext cx="2997200" cy="4572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b="1" spc="60" dirty="0">
                <a:solidFill>
                  <a:srgbClr val="1E1B3A"/>
                </a:solidFill>
                <a:latin typeface="Calibri" pitchFamily="34" charset="0"/>
                <a:cs typeface="Calibri" pitchFamily="34" charset="-120"/>
              </a:rPr>
              <a:t>EVERY ROLE, AT EVERY LEVEL</a:t>
            </a:r>
          </a:p>
        </p:txBody>
      </p:sp>
      <p:sp>
        <p:nvSpPr>
          <p:cNvPr id="602" name="Rebuilt 603"/>
          <p:cNvSpPr/>
          <p:nvPr/>
        </p:nvSpPr>
        <p:spPr>
          <a:xfrm>
            <a:off x="3746500" y="2374900"/>
            <a:ext cx="1409700" cy="279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AE5"/>
            </a:solidFill>
          </a:ln>
        </p:spPr>
        <p:txBody>
          <a:bodyPr wrap="square" lIns="0" tIns="0" rIns="0" bIns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spc="40" dirty="0">
                <a:solidFill>
                  <a:srgbClr val="1E1B3A"/>
                </a:solidFill>
                <a:latin typeface="Calibri" pitchFamily="34" charset="0"/>
                <a:cs typeface="Calibri" pitchFamily="34" charset="-120"/>
              </a:rPr>
              <a:t>ASSOCIATE</a:t>
            </a:r>
          </a:p>
        </p:txBody>
      </p:sp>
      <p:sp>
        <p:nvSpPr>
          <p:cNvPr id="603" name="Rebuilt 604"/>
          <p:cNvSpPr/>
          <p:nvPr/>
        </p:nvSpPr>
        <p:spPr>
          <a:xfrm>
            <a:off x="5308600" y="2374900"/>
            <a:ext cx="1409700" cy="279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AE5"/>
            </a:solidFill>
          </a:ln>
        </p:spPr>
        <p:txBody>
          <a:bodyPr wrap="square" lIns="0" tIns="0" rIns="0" bIns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spc="40" dirty="0">
                <a:solidFill>
                  <a:srgbClr val="1E1B3A"/>
                </a:solidFill>
                <a:latin typeface="Calibri" pitchFamily="34" charset="0"/>
                <a:cs typeface="Calibri" pitchFamily="34" charset="-120"/>
              </a:rPr>
              <a:t>CONFIRMED</a:t>
            </a:r>
          </a:p>
        </p:txBody>
      </p:sp>
      <p:sp>
        <p:nvSpPr>
          <p:cNvPr id="604" name="Rebuilt 605"/>
          <p:cNvSpPr/>
          <p:nvPr/>
        </p:nvSpPr>
        <p:spPr>
          <a:xfrm>
            <a:off x="6870700" y="2374900"/>
            <a:ext cx="1409700" cy="279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AE5"/>
            </a:solidFill>
          </a:ln>
        </p:spPr>
        <p:txBody>
          <a:bodyPr wrap="square" lIns="0" tIns="0" rIns="0" bIns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spc="40" dirty="0">
                <a:solidFill>
                  <a:srgbClr val="1E1B3A"/>
                </a:solidFill>
                <a:latin typeface="Calibri" pitchFamily="34" charset="0"/>
                <a:cs typeface="Calibri" pitchFamily="34" charset="-120"/>
              </a:rPr>
              <a:t>SENIOR</a:t>
            </a:r>
          </a:p>
        </p:txBody>
      </p:sp>
      <p:sp>
        <p:nvSpPr>
          <p:cNvPr id="605" name="Rebuilt 606"/>
          <p:cNvSpPr/>
          <p:nvPr/>
        </p:nvSpPr>
        <p:spPr>
          <a:xfrm>
            <a:off x="8432800" y="2374900"/>
            <a:ext cx="1409700" cy="279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AE5"/>
            </a:solidFill>
          </a:ln>
        </p:spPr>
        <p:txBody>
          <a:bodyPr wrap="square" lIns="0" tIns="0" rIns="0" bIns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spc="40" dirty="0">
                <a:solidFill>
                  <a:srgbClr val="1E1B3A"/>
                </a:solidFill>
                <a:latin typeface="Calibri" pitchFamily="34" charset="0"/>
                <a:cs typeface="Calibri" pitchFamily="34" charset="-120"/>
              </a:rPr>
              <a:t>TECH LEAD / LEAD</a:t>
            </a:r>
          </a:p>
        </p:txBody>
      </p:sp>
      <p:sp>
        <p:nvSpPr>
          <p:cNvPr id="606" name="Rebuilt 607"/>
          <p:cNvSpPr/>
          <p:nvPr/>
        </p:nvSpPr>
        <p:spPr>
          <a:xfrm>
            <a:off x="9994900" y="2374900"/>
            <a:ext cx="1409700" cy="2794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AE5"/>
            </a:solidFill>
          </a:ln>
        </p:spPr>
        <p:txBody>
          <a:bodyPr wrap="square" lIns="0" tIns="0" rIns="0" bIns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spc="40" dirty="0">
                <a:solidFill>
                  <a:srgbClr val="1E1B3A"/>
                </a:solidFill>
                <a:latin typeface="Calibri" pitchFamily="34" charset="0"/>
                <a:cs typeface="Calibri" pitchFamily="34" charset="-120"/>
              </a:rPr>
              <a:t>PRINCIPAL</a:t>
            </a:r>
          </a:p>
        </p:txBody>
      </p:sp>
      <p:sp>
        <p:nvSpPr>
          <p:cNvPr id="607" name="Rebuilt 608"/>
          <p:cNvSpPr/>
          <p:nvPr/>
        </p:nvSpPr>
        <p:spPr>
          <a:xfrm>
            <a:off x="546100" y="2844800"/>
            <a:ext cx="3530600" cy="1447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6EF"/>
            </a:solidFill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08" name="Rebuilt 609"/>
          <p:cNvSpPr/>
          <p:nvPr/>
        </p:nvSpPr>
        <p:spPr>
          <a:xfrm>
            <a:off x="546100" y="2844800"/>
            <a:ext cx="50800" cy="1447800"/>
          </a:xfrm>
          <a:prstGeom prst="rect">
            <a:avLst/>
          </a:prstGeom>
          <a:solidFill>
            <a:srgbClr val="2E7DF6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09" name="Rebuilt 610"/>
          <p:cNvSpPr/>
          <p:nvPr/>
        </p:nvSpPr>
        <p:spPr>
          <a:xfrm>
            <a:off x="749300" y="30226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2E7DF6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10" name="Rebuilt 611"/>
          <p:cNvSpPr/>
          <p:nvPr/>
        </p:nvSpPr>
        <p:spPr>
          <a:xfrm>
            <a:off x="1231900" y="3022600"/>
            <a:ext cx="2641600" cy="3810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1B3A"/>
                </a:solidFill>
                <a:latin typeface="Cambria" pitchFamily="34" charset="0"/>
                <a:cs typeface="Cambria" pitchFamily="34" charset="-120"/>
              </a:rPr>
              <a:t>Data Engineering</a:t>
            </a:r>
          </a:p>
        </p:txBody>
      </p:sp>
      <p:sp>
        <p:nvSpPr>
          <p:cNvPr id="611" name="Rebuilt 612"/>
          <p:cNvSpPr/>
          <p:nvPr/>
        </p:nvSpPr>
        <p:spPr>
          <a:xfrm>
            <a:off x="774700" y="3505200"/>
            <a:ext cx="3098800" cy="6604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Data Engineer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Analytics Engineer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Platform / Cloud Data Engineer</a:t>
            </a:r>
          </a:p>
        </p:txBody>
      </p:sp>
      <p:sp>
        <p:nvSpPr>
          <p:cNvPr id="612" name="Rebuilt 613"/>
          <p:cNvSpPr/>
          <p:nvPr/>
        </p:nvSpPr>
        <p:spPr>
          <a:xfrm>
            <a:off x="4330700" y="2844800"/>
            <a:ext cx="3530600" cy="1447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6EF"/>
            </a:solidFill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13" name="Rebuilt 614"/>
          <p:cNvSpPr/>
          <p:nvPr/>
        </p:nvSpPr>
        <p:spPr>
          <a:xfrm>
            <a:off x="4330700" y="2844800"/>
            <a:ext cx="50800" cy="1447800"/>
          </a:xfrm>
          <a:prstGeom prst="rect">
            <a:avLst/>
          </a:prstGeom>
          <a:solidFill>
            <a:srgbClr val="8B2FC9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14" name="Rebuilt 615"/>
          <p:cNvSpPr/>
          <p:nvPr/>
        </p:nvSpPr>
        <p:spPr>
          <a:xfrm>
            <a:off x="4533900" y="30226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8B2FC9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15" name="Rebuilt 616"/>
          <p:cNvSpPr/>
          <p:nvPr/>
        </p:nvSpPr>
        <p:spPr>
          <a:xfrm>
            <a:off x="5016500" y="3022600"/>
            <a:ext cx="2641600" cy="3810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1B3A"/>
                </a:solidFill>
                <a:latin typeface="Cambria" pitchFamily="34" charset="0"/>
                <a:cs typeface="Cambria" pitchFamily="34" charset="-120"/>
              </a:rPr>
              <a:t>Artificial Intelligence</a:t>
            </a:r>
          </a:p>
        </p:txBody>
      </p:sp>
      <p:sp>
        <p:nvSpPr>
          <p:cNvPr id="616" name="Rebuilt 617"/>
          <p:cNvSpPr/>
          <p:nvPr/>
        </p:nvSpPr>
        <p:spPr>
          <a:xfrm>
            <a:off x="4559300" y="3505200"/>
            <a:ext cx="3098800" cy="6604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ML Engineer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Data Scientist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MLOps / GenAI Engineer</a:t>
            </a:r>
          </a:p>
        </p:txBody>
      </p:sp>
      <p:sp>
        <p:nvSpPr>
          <p:cNvPr id="617" name="Rebuilt 618"/>
          <p:cNvSpPr/>
          <p:nvPr/>
        </p:nvSpPr>
        <p:spPr>
          <a:xfrm>
            <a:off x="8115300" y="2844800"/>
            <a:ext cx="3530600" cy="1447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6EF"/>
            </a:solidFill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18" name="Rebuilt 619"/>
          <p:cNvSpPr/>
          <p:nvPr/>
        </p:nvSpPr>
        <p:spPr>
          <a:xfrm>
            <a:off x="8115300" y="2844800"/>
            <a:ext cx="50800" cy="1447800"/>
          </a:xfrm>
          <a:prstGeom prst="rect">
            <a:avLst/>
          </a:prstGeom>
          <a:solidFill>
            <a:srgbClr val="11B7E0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19" name="Rebuilt 620"/>
          <p:cNvSpPr/>
          <p:nvPr/>
        </p:nvSpPr>
        <p:spPr>
          <a:xfrm>
            <a:off x="8318500" y="30226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1B7E0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20" name="Rebuilt 621"/>
          <p:cNvSpPr/>
          <p:nvPr/>
        </p:nvSpPr>
        <p:spPr>
          <a:xfrm>
            <a:off x="8801100" y="3022600"/>
            <a:ext cx="2641600" cy="3810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1B3A"/>
                </a:solidFill>
                <a:latin typeface="Cambria" pitchFamily="34" charset="0"/>
                <a:cs typeface="Cambria" pitchFamily="34" charset="-120"/>
              </a:rPr>
              <a:t>DataOps</a:t>
            </a:r>
          </a:p>
        </p:txBody>
      </p:sp>
      <p:sp>
        <p:nvSpPr>
          <p:cNvPr id="621" name="Rebuilt 622"/>
          <p:cNvSpPr/>
          <p:nvPr/>
        </p:nvSpPr>
        <p:spPr>
          <a:xfrm>
            <a:off x="8343900" y="3505200"/>
            <a:ext cx="3098800" cy="6604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DataOps Engineer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Data Reliability Engineer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Governance &amp; Quality Lead</a:t>
            </a:r>
          </a:p>
        </p:txBody>
      </p:sp>
      <p:sp>
        <p:nvSpPr>
          <p:cNvPr id="622" name="Rebuilt 623"/>
          <p:cNvSpPr/>
          <p:nvPr/>
        </p:nvSpPr>
        <p:spPr>
          <a:xfrm>
            <a:off x="546100" y="4470400"/>
            <a:ext cx="3530600" cy="1447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6EF"/>
            </a:solidFill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23" name="Rebuilt 624"/>
          <p:cNvSpPr/>
          <p:nvPr/>
        </p:nvSpPr>
        <p:spPr>
          <a:xfrm>
            <a:off x="546100" y="4470400"/>
            <a:ext cx="50800" cy="1447800"/>
          </a:xfrm>
          <a:prstGeom prst="rect">
            <a:avLst/>
          </a:prstGeom>
          <a:solidFill>
            <a:srgbClr val="5B34E0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24" name="Rebuilt 625"/>
          <p:cNvSpPr/>
          <p:nvPr/>
        </p:nvSpPr>
        <p:spPr>
          <a:xfrm>
            <a:off x="749300" y="46482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5B34E0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25" name="Rebuilt 626"/>
          <p:cNvSpPr/>
          <p:nvPr/>
        </p:nvSpPr>
        <p:spPr>
          <a:xfrm>
            <a:off x="1231900" y="4648200"/>
            <a:ext cx="2641600" cy="3810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1B3A"/>
                </a:solidFill>
                <a:latin typeface="Cambria" pitchFamily="34" charset="0"/>
                <a:cs typeface="Cambria" pitchFamily="34" charset="-120"/>
              </a:rPr>
              <a:t>Product Management</a:t>
            </a:r>
          </a:p>
        </p:txBody>
      </p:sp>
      <p:sp>
        <p:nvSpPr>
          <p:cNvPr id="626" name="Rebuilt 627"/>
          <p:cNvSpPr/>
          <p:nvPr/>
        </p:nvSpPr>
        <p:spPr>
          <a:xfrm>
            <a:off x="774700" y="5130800"/>
            <a:ext cx="3098800" cy="6604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Product Owner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Product Manager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Business / Data Analyst</a:t>
            </a:r>
          </a:p>
        </p:txBody>
      </p:sp>
      <p:sp>
        <p:nvSpPr>
          <p:cNvPr id="627" name="Rebuilt 628"/>
          <p:cNvSpPr/>
          <p:nvPr/>
        </p:nvSpPr>
        <p:spPr>
          <a:xfrm>
            <a:off x="4330700" y="4470400"/>
            <a:ext cx="3530600" cy="1447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6EF"/>
            </a:solidFill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28" name="Rebuilt 629"/>
          <p:cNvSpPr/>
          <p:nvPr/>
        </p:nvSpPr>
        <p:spPr>
          <a:xfrm>
            <a:off x="4330700" y="4470400"/>
            <a:ext cx="50800" cy="1447800"/>
          </a:xfrm>
          <a:prstGeom prst="rect">
            <a:avLst/>
          </a:prstGeom>
          <a:solidFill>
            <a:srgbClr val="2E7DF6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29" name="Rebuilt 630"/>
          <p:cNvSpPr/>
          <p:nvPr/>
        </p:nvSpPr>
        <p:spPr>
          <a:xfrm>
            <a:off x="4533900" y="46482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2E7DF6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30" name="Rebuilt 631"/>
          <p:cNvSpPr/>
          <p:nvPr/>
        </p:nvSpPr>
        <p:spPr>
          <a:xfrm>
            <a:off x="5016500" y="4648200"/>
            <a:ext cx="2641600" cy="3810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1B3A"/>
                </a:solidFill>
                <a:latin typeface="Cambria" pitchFamily="34" charset="0"/>
                <a:cs typeface="Cambria" pitchFamily="34" charset="-120"/>
              </a:rPr>
              <a:t>Agile Delivery</a:t>
            </a:r>
          </a:p>
        </p:txBody>
      </p:sp>
      <p:sp>
        <p:nvSpPr>
          <p:cNvPr id="631" name="Rebuilt 632"/>
          <p:cNvSpPr/>
          <p:nvPr/>
        </p:nvSpPr>
        <p:spPr>
          <a:xfrm>
            <a:off x="4559300" y="5130800"/>
            <a:ext cx="3098800" cy="6604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Scrum Master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Agile Coach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Delivery / Programme Manager</a:t>
            </a:r>
          </a:p>
        </p:txBody>
      </p:sp>
      <p:sp>
        <p:nvSpPr>
          <p:cNvPr id="632" name="Rebuilt 633"/>
          <p:cNvSpPr/>
          <p:nvPr/>
        </p:nvSpPr>
        <p:spPr>
          <a:xfrm>
            <a:off x="8115300" y="4470400"/>
            <a:ext cx="3530600" cy="1447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6EF"/>
            </a:solidFill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33" name="Rebuilt 634"/>
          <p:cNvSpPr/>
          <p:nvPr/>
        </p:nvSpPr>
        <p:spPr>
          <a:xfrm>
            <a:off x="8115300" y="4470400"/>
            <a:ext cx="50800" cy="1447800"/>
          </a:xfrm>
          <a:prstGeom prst="rect">
            <a:avLst/>
          </a:prstGeom>
          <a:solidFill>
            <a:srgbClr val="8B2FC9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34" name="Rebuilt 635"/>
          <p:cNvSpPr/>
          <p:nvPr/>
        </p:nvSpPr>
        <p:spPr>
          <a:xfrm>
            <a:off x="8318500" y="46482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8B2FC9"/>
          </a:solidFill>
          <a:ln>
            <a:noFill/>
          </a:ln>
        </p:spPr>
        <p:txBody>
          <a:bodyPr wrap="square" lIns="0" tIns="0" rIns="0" bIns="0" anchor="ctr"/>
          <a:lstStyle/>
          <a:p>
            <a:endParaRPr lang="en-US"/>
          </a:p>
        </p:txBody>
      </p:sp>
      <p:sp>
        <p:nvSpPr>
          <p:cNvPr id="635" name="Rebuilt 636"/>
          <p:cNvSpPr/>
          <p:nvPr/>
        </p:nvSpPr>
        <p:spPr>
          <a:xfrm>
            <a:off x="8801100" y="4648200"/>
            <a:ext cx="2641600" cy="3810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1B3A"/>
                </a:solidFill>
                <a:latin typeface="Cambria" pitchFamily="34" charset="0"/>
                <a:cs typeface="Cambria" pitchFamily="34" charset="-120"/>
              </a:rPr>
              <a:t>Software Engineering</a:t>
            </a:r>
          </a:p>
        </p:txBody>
      </p:sp>
      <p:sp>
        <p:nvSpPr>
          <p:cNvPr id="636" name="Rebuilt 637"/>
          <p:cNvSpPr/>
          <p:nvPr/>
        </p:nvSpPr>
        <p:spPr>
          <a:xfrm>
            <a:off x="8343900" y="5130800"/>
            <a:ext cx="3098800" cy="660400"/>
          </a:xfrm>
          <a:prstGeom prst="roundRect">
            <a:avLst>
              <a:gd name="adj" fmla="val 8000"/>
            </a:avLst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Backend Engineer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Frontend Engineer</a:t>
            </a:r>
          </a:p>
          <a:p>
            <a:pPr marL="0" indent="0" algn="l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cs typeface="Calibri" pitchFamily="34" charset="-120"/>
              </a:rPr>
              <a:t>•  QA / Test Automation Engineer</a:t>
            </a:r>
          </a:p>
        </p:txBody>
      </p:sp>
      <p:pic>
        <p:nvPicPr>
          <p:cNvPr id="11" name="Image 0" descr="/tmp/ct_deck/build/assets/icons/databa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00" y="3098800"/>
            <a:ext cx="228600" cy="228600"/>
          </a:xfrm>
          <a:prstGeom prst="rect">
            <a:avLst/>
          </a:prstGeom>
        </p:spPr>
      </p:pic>
      <p:pic>
        <p:nvPicPr>
          <p:cNvPr id="20" name="Image 1" descr="/tmp/ct_deck/build/assets/icons/brai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100" y="3098800"/>
            <a:ext cx="228600" cy="228600"/>
          </a:xfrm>
          <a:prstGeom prst="rect">
            <a:avLst/>
          </a:prstGeom>
        </p:spPr>
      </p:pic>
      <p:pic>
        <p:nvPicPr>
          <p:cNvPr id="29" name="Image 2" descr="/tmp/ct_deck/build/assets/icons/serv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4700" y="3098800"/>
            <a:ext cx="228600" cy="228600"/>
          </a:xfrm>
          <a:prstGeom prst="rect">
            <a:avLst/>
          </a:prstGeom>
        </p:spPr>
      </p:pic>
      <p:pic>
        <p:nvPicPr>
          <p:cNvPr id="38" name="Image 3" descr="/tmp/ct_deck/build/assets/icons/clipboar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500" y="4724400"/>
            <a:ext cx="228600" cy="228600"/>
          </a:xfrm>
          <a:prstGeom prst="rect">
            <a:avLst/>
          </a:prstGeom>
        </p:spPr>
      </p:pic>
      <p:pic>
        <p:nvPicPr>
          <p:cNvPr id="47" name="Image 4" descr="/tmp/ct_deck/build/assets/icons/syn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100" y="4724400"/>
            <a:ext cx="228600" cy="228600"/>
          </a:xfrm>
          <a:prstGeom prst="rect">
            <a:avLst/>
          </a:prstGeom>
        </p:spPr>
      </p:pic>
      <p:pic>
        <p:nvPicPr>
          <p:cNvPr id="56" name="Image 5" descr="/tmp/ct_deck/build/assets/icons/cod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94700" y="4724400"/>
            <a:ext cx="228600" cy="228600"/>
          </a:xfrm>
          <a:prstGeom prst="rect">
            <a:avLst/>
          </a:prstGeom>
        </p:spPr>
      </p:pic>
      <p:sp>
        <p:nvSpPr>
          <p:cNvPr id="637" name="Rebuilt 638"/>
          <p:cNvSpPr/>
          <p:nvPr/>
        </p:nvSpPr>
        <p:spPr>
          <a:xfrm>
            <a:off x="546100" y="6019800"/>
            <a:ext cx="11099800" cy="406400"/>
          </a:xfrm>
          <a:prstGeom prst="roundRect">
            <a:avLst>
              <a:gd name="adj" fmla="val 20000"/>
            </a:avLst>
          </a:prstGeom>
          <a:solidFill>
            <a:srgbClr val="FAF7FF"/>
          </a:solidFill>
          <a:ln w="9525">
            <a:solidFill>
              <a:srgbClr val="8B2FC9"/>
            </a:solidFill>
            <a:prstDash val="dash"/>
          </a:ln>
        </p:spPr>
        <p:txBody>
          <a:bodyPr wrap="square" lIns="228600" tIns="0" rIns="0" bIns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5B2A86"/>
                </a:solidFill>
                <a:latin typeface="Calibri" pitchFamily="34" charset="0"/>
                <a:cs typeface="Calibri" pitchFamily="34" charset="-120"/>
              </a:rPr>
              <a:t>+  ON DEMAND  –  any additional role, seniority or specialism is added to the catalogue on request, based on customer demand.</a:t>
            </a:r>
          </a:p>
        </p:txBody>
      </p:sp>
    </p:spTree>
    <p:extLst>
      <p:ext uri="{BB962C8B-B14F-4D97-AF65-F5344CB8AC3E}">
        <p14:creationId xmlns:p14="http://schemas.microsoft.com/office/powerpoint/2010/main" val="1839796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Solid and Diverse Technical Expertise</a:t>
            </a:r>
            <a:endParaRPr lang="en-US" sz="3000" dirty="0"/>
          </a:p>
        </p:txBody>
      </p:sp>
      <p:grpSp>
        <p:nvGrpSpPr>
          <p:cNvPr id="78" name="Group 77"/>
          <p:cNvGrpSpPr/>
          <p:nvPr/>
        </p:nvGrpSpPr>
        <p:grpSpPr>
          <a:xfrm>
            <a:off x="548640" y="1600200"/>
            <a:ext cx="3456432" cy="2148840"/>
            <a:chOff x="548640" y="1600200"/>
            <a:chExt cx="3456432" cy="2148840"/>
          </a:xfrm>
        </p:grpSpPr>
        <p:sp>
          <p:nvSpPr>
            <p:cNvPr id="4" name="Shape 2"/>
            <p:cNvSpPr/>
            <p:nvPr/>
          </p:nvSpPr>
          <p:spPr>
            <a:xfrm>
              <a:off x="548640" y="1600200"/>
              <a:ext cx="3456432" cy="2148840"/>
            </a:xfrm>
            <a:prstGeom prst="roundRect">
              <a:avLst>
                <a:gd name="adj" fmla="val 4255"/>
              </a:avLst>
            </a:prstGeom>
            <a:solidFill>
              <a:srgbClr val="F5F2FC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Shape 3"/>
            <p:cNvSpPr/>
            <p:nvPr/>
          </p:nvSpPr>
          <p:spPr>
            <a:xfrm>
              <a:off x="777240" y="1828800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2E7DF6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Image 0" descr="/tmp/ct_deck/build/assets/icons/clou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7999" y="1959559"/>
              <a:ext cx="241402" cy="241402"/>
            </a:xfrm>
            <a:prstGeom prst="rect">
              <a:avLst/>
            </a:prstGeom>
          </p:spPr>
        </p:pic>
        <p:sp>
          <p:nvSpPr>
            <p:cNvPr id="7" name="Text 4"/>
            <p:cNvSpPr/>
            <p:nvPr/>
          </p:nvSpPr>
          <p:spPr>
            <a:xfrm>
              <a:off x="1417320" y="1801368"/>
              <a:ext cx="2404872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400" b="1" dirty="0">
                  <a:solidFill>
                    <a:srgbClr val="1E1B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Platforms &amp; Cloud</a:t>
              </a:r>
              <a:endParaRPr lang="en-US" sz="1400" dirty="0"/>
            </a:p>
          </p:txBody>
        </p:sp>
        <p:sp>
          <p:nvSpPr>
            <p:cNvPr id="18" name="Text 10"/>
            <p:cNvSpPr/>
            <p:nvPr/>
          </p:nvSpPr>
          <p:spPr>
            <a:xfrm>
              <a:off x="777240" y="3063240"/>
              <a:ext cx="2999232" cy="5943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200" dirty="0">
                  <a:solidFill>
                    <a:srgbClr val="5C5C7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Azure · GCP · Kubernetes · Docker · Terraform</a:t>
              </a:r>
              <a:endParaRPr lang="en-US" sz="1200" dirty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261104" y="1600200"/>
            <a:ext cx="3456432" cy="2148840"/>
            <a:chOff x="4261104" y="1600200"/>
            <a:chExt cx="3456432" cy="2148840"/>
          </a:xfrm>
        </p:grpSpPr>
        <p:sp>
          <p:nvSpPr>
            <p:cNvPr id="19" name="Shape 11"/>
            <p:cNvSpPr/>
            <p:nvPr/>
          </p:nvSpPr>
          <p:spPr>
            <a:xfrm>
              <a:off x="4261104" y="1600200"/>
              <a:ext cx="3456432" cy="2148840"/>
            </a:xfrm>
            <a:prstGeom prst="roundRect">
              <a:avLst>
                <a:gd name="adj" fmla="val 4255"/>
              </a:avLst>
            </a:prstGeom>
            <a:solidFill>
              <a:srgbClr val="F5F2FC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Shape 12"/>
            <p:cNvSpPr/>
            <p:nvPr/>
          </p:nvSpPr>
          <p:spPr>
            <a:xfrm>
              <a:off x="4489704" y="1828800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5B34E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1" name="Image 6" descr="/tmp/ct_deck/build/assets/icons/databas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20463" y="1959559"/>
              <a:ext cx="241402" cy="241402"/>
            </a:xfrm>
            <a:prstGeom prst="rect">
              <a:avLst/>
            </a:prstGeom>
          </p:spPr>
        </p:pic>
        <p:sp>
          <p:nvSpPr>
            <p:cNvPr id="22" name="Text 13"/>
            <p:cNvSpPr/>
            <p:nvPr/>
          </p:nvSpPr>
          <p:spPr>
            <a:xfrm>
              <a:off x="5129784" y="1801368"/>
              <a:ext cx="2404872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400" b="1" dirty="0">
                  <a:solidFill>
                    <a:srgbClr val="1E1B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Data Engineering</a:t>
              </a:r>
              <a:endParaRPr lang="en-US" sz="1400" dirty="0"/>
            </a:p>
          </p:txBody>
        </p:sp>
        <p:sp>
          <p:nvSpPr>
            <p:cNvPr id="31" name="Text 18"/>
            <p:cNvSpPr/>
            <p:nvPr/>
          </p:nvSpPr>
          <p:spPr>
            <a:xfrm>
              <a:off x="4489704" y="3063240"/>
              <a:ext cx="2999232" cy="5943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200" dirty="0">
                  <a:solidFill>
                    <a:srgbClr val="5C5C7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ETL/ELT · Data Warehouse · Lakehouse · Talend · dbt · Trino · MinIO</a:t>
              </a:r>
              <a:endParaRPr lang="en-US" sz="1200" dirty="0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548640" y="3977640"/>
            <a:ext cx="3456432" cy="2148840"/>
            <a:chOff x="548640" y="3977640"/>
            <a:chExt cx="3456432" cy="2148840"/>
          </a:xfrm>
        </p:grpSpPr>
        <p:sp>
          <p:nvSpPr>
            <p:cNvPr id="37" name="Shape 23"/>
            <p:cNvSpPr/>
            <p:nvPr/>
          </p:nvSpPr>
          <p:spPr>
            <a:xfrm>
              <a:off x="548640" y="3977640"/>
              <a:ext cx="3456432" cy="2148840"/>
            </a:xfrm>
            <a:prstGeom prst="roundRect">
              <a:avLst>
                <a:gd name="adj" fmla="val 4255"/>
              </a:avLst>
            </a:prstGeom>
            <a:solidFill>
              <a:srgbClr val="F5F2FC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Shape 24"/>
            <p:cNvSpPr/>
            <p:nvPr/>
          </p:nvSpPr>
          <p:spPr>
            <a:xfrm>
              <a:off x="777240" y="4206240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8B2FC9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39" name="Image 12" descr="/tmp/ct_deck/build/assets/icons/brain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7999" y="4336999"/>
              <a:ext cx="241402" cy="241402"/>
            </a:xfrm>
            <a:prstGeom prst="rect">
              <a:avLst/>
            </a:prstGeom>
          </p:spPr>
        </p:pic>
        <p:sp>
          <p:nvSpPr>
            <p:cNvPr id="40" name="Text 25"/>
            <p:cNvSpPr/>
            <p:nvPr/>
          </p:nvSpPr>
          <p:spPr>
            <a:xfrm>
              <a:off x="1417320" y="4178808"/>
              <a:ext cx="2404872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400" b="1" dirty="0">
                  <a:solidFill>
                    <a:srgbClr val="1E1B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AI &amp; Cognitive</a:t>
              </a:r>
              <a:endParaRPr lang="en-US" sz="1400" dirty="0"/>
            </a:p>
          </p:txBody>
        </p:sp>
        <p:sp>
          <p:nvSpPr>
            <p:cNvPr id="41" name="Shape 26"/>
            <p:cNvSpPr/>
            <p:nvPr/>
          </p:nvSpPr>
          <p:spPr>
            <a:xfrm>
              <a:off x="777240" y="4846320"/>
              <a:ext cx="365760" cy="365760"/>
            </a:xfrm>
            <a:prstGeom prst="roundRect">
              <a:avLst>
                <a:gd name="adj" fmla="val 20000"/>
              </a:avLst>
            </a:prstGeom>
            <a:solidFill>
              <a:srgbClr val="8B2FC9">
                <a:alpha val="85000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2" name="Image 13" descr="/tmp/ct_deck/build/assets/icons/pytorch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104" y="4901184"/>
              <a:ext cx="256032" cy="256032"/>
            </a:xfrm>
            <a:prstGeom prst="rect">
              <a:avLst/>
            </a:prstGeom>
          </p:spPr>
        </p:pic>
        <p:sp>
          <p:nvSpPr>
            <p:cNvPr id="43" name="Shape 27"/>
            <p:cNvSpPr/>
            <p:nvPr/>
          </p:nvSpPr>
          <p:spPr>
            <a:xfrm>
              <a:off x="1252728" y="4846320"/>
              <a:ext cx="365760" cy="365760"/>
            </a:xfrm>
            <a:prstGeom prst="roundRect">
              <a:avLst>
                <a:gd name="adj" fmla="val 20000"/>
              </a:avLst>
            </a:prstGeom>
            <a:solidFill>
              <a:srgbClr val="8B2FC9">
                <a:alpha val="85000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4" name="Image 14" descr="/tmp/ct_deck/build/assets/icons/openai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07592" y="4901184"/>
              <a:ext cx="256032" cy="256032"/>
            </a:xfrm>
            <a:prstGeom prst="rect">
              <a:avLst/>
            </a:prstGeom>
          </p:spPr>
        </p:pic>
        <p:sp>
          <p:nvSpPr>
            <p:cNvPr id="45" name="Shape 28"/>
            <p:cNvSpPr/>
            <p:nvPr/>
          </p:nvSpPr>
          <p:spPr>
            <a:xfrm>
              <a:off x="1728216" y="4846320"/>
              <a:ext cx="365760" cy="365760"/>
            </a:xfrm>
            <a:prstGeom prst="roundRect">
              <a:avLst>
                <a:gd name="adj" fmla="val 20000"/>
              </a:avLst>
            </a:prstGeom>
            <a:solidFill>
              <a:srgbClr val="8B2FC9">
                <a:alpha val="85000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6" name="Image 15" descr="/tmp/ct_deck/build/assets/icons/langchain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83080" y="4901184"/>
              <a:ext cx="256032" cy="256032"/>
            </a:xfrm>
            <a:prstGeom prst="rect">
              <a:avLst/>
            </a:prstGeom>
          </p:spPr>
        </p:pic>
        <p:sp>
          <p:nvSpPr>
            <p:cNvPr id="47" name="Text 29"/>
            <p:cNvSpPr/>
            <p:nvPr/>
          </p:nvSpPr>
          <p:spPr>
            <a:xfrm>
              <a:off x="777240" y="5440680"/>
              <a:ext cx="2999232" cy="5943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200" dirty="0">
                  <a:solidFill>
                    <a:srgbClr val="5C5C7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GenAI · Agents &amp; MCP · RAG · Computer Vision · MLOps · PyTorch</a:t>
              </a:r>
              <a:endParaRPr lang="en-US" sz="1200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261104" y="3977640"/>
            <a:ext cx="3456432" cy="2148840"/>
            <a:chOff x="4261104" y="3977640"/>
            <a:chExt cx="3456432" cy="2148840"/>
          </a:xfrm>
        </p:grpSpPr>
        <p:sp>
          <p:nvSpPr>
            <p:cNvPr id="48" name="Shape 30"/>
            <p:cNvSpPr/>
            <p:nvPr/>
          </p:nvSpPr>
          <p:spPr>
            <a:xfrm>
              <a:off x="4261104" y="3977640"/>
              <a:ext cx="3456432" cy="2148840"/>
            </a:xfrm>
            <a:prstGeom prst="roundRect">
              <a:avLst>
                <a:gd name="adj" fmla="val 4255"/>
              </a:avLst>
            </a:prstGeom>
            <a:solidFill>
              <a:srgbClr val="F5F2FC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Shape 31"/>
            <p:cNvSpPr/>
            <p:nvPr/>
          </p:nvSpPr>
          <p:spPr>
            <a:xfrm>
              <a:off x="4489704" y="4206240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1E1B3A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50" name="Image 16" descr="/tmp/ct_deck/build/assets/icons/sitemap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20463" y="4336999"/>
              <a:ext cx="241402" cy="241402"/>
            </a:xfrm>
            <a:prstGeom prst="rect">
              <a:avLst/>
            </a:prstGeom>
          </p:spPr>
        </p:pic>
        <p:sp>
          <p:nvSpPr>
            <p:cNvPr id="51" name="Text 32"/>
            <p:cNvSpPr/>
            <p:nvPr/>
          </p:nvSpPr>
          <p:spPr>
            <a:xfrm>
              <a:off x="5129784" y="4178808"/>
              <a:ext cx="2404872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400" b="1" dirty="0">
                  <a:solidFill>
                    <a:srgbClr val="1E1B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Methods &amp; Frameworks</a:t>
              </a:r>
              <a:endParaRPr lang="en-US" sz="1400" dirty="0"/>
            </a:p>
          </p:txBody>
        </p:sp>
        <p:sp>
          <p:nvSpPr>
            <p:cNvPr id="52" name="Shape 33"/>
            <p:cNvSpPr/>
            <p:nvPr/>
          </p:nvSpPr>
          <p:spPr>
            <a:xfrm>
              <a:off x="4489704" y="4846320"/>
              <a:ext cx="365760" cy="365760"/>
            </a:xfrm>
            <a:prstGeom prst="roundRect">
              <a:avLst>
                <a:gd name="adj" fmla="val 20000"/>
              </a:avLst>
            </a:prstGeom>
            <a:solidFill>
              <a:srgbClr val="1E1B3A">
                <a:alpha val="85000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53" name="Image 17" descr="/tmp/ct_deck/build/assets/icons/jira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44568" y="4901184"/>
              <a:ext cx="256032" cy="256032"/>
            </a:xfrm>
            <a:prstGeom prst="rect">
              <a:avLst/>
            </a:prstGeom>
          </p:spPr>
        </p:pic>
        <p:sp>
          <p:nvSpPr>
            <p:cNvPr id="54" name="Text 34"/>
            <p:cNvSpPr/>
            <p:nvPr/>
          </p:nvSpPr>
          <p:spPr>
            <a:xfrm>
              <a:off x="4489704" y="5440680"/>
              <a:ext cx="2999232" cy="5943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200" dirty="0">
                  <a:solidFill>
                    <a:srgbClr val="5C5C7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Scrum · SAFe · Product Management · DevOps / DataOps</a:t>
              </a:r>
              <a:endParaRPr lang="en-US" sz="1200" dirty="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973568" y="3977640"/>
            <a:ext cx="3456432" cy="2148840"/>
            <a:chOff x="7973568" y="3977640"/>
            <a:chExt cx="3456432" cy="2148840"/>
          </a:xfrm>
        </p:grpSpPr>
        <p:sp>
          <p:nvSpPr>
            <p:cNvPr id="55" name="Shape 35"/>
            <p:cNvSpPr/>
            <p:nvPr/>
          </p:nvSpPr>
          <p:spPr>
            <a:xfrm>
              <a:off x="7973568" y="3977640"/>
              <a:ext cx="3456432" cy="2148840"/>
            </a:xfrm>
            <a:prstGeom prst="roundRect">
              <a:avLst>
                <a:gd name="adj" fmla="val 4255"/>
              </a:avLst>
            </a:prstGeom>
            <a:solidFill>
              <a:srgbClr val="F5F2FC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Shape 36"/>
            <p:cNvSpPr/>
            <p:nvPr/>
          </p:nvSpPr>
          <p:spPr>
            <a:xfrm>
              <a:off x="8202168" y="4206240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2E7DF6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57" name="Image 18" descr="/tmp/ct_deck/build/assets/icons/code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332927" y="4336999"/>
              <a:ext cx="241402" cy="241402"/>
            </a:xfrm>
            <a:prstGeom prst="rect">
              <a:avLst/>
            </a:prstGeom>
          </p:spPr>
        </p:pic>
        <p:sp>
          <p:nvSpPr>
            <p:cNvPr id="58" name="Text 37"/>
            <p:cNvSpPr/>
            <p:nvPr/>
          </p:nvSpPr>
          <p:spPr>
            <a:xfrm>
              <a:off x="8842248" y="4178808"/>
              <a:ext cx="2404872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400" b="1" dirty="0">
                  <a:solidFill>
                    <a:srgbClr val="1E1B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Software Engineering</a:t>
              </a:r>
              <a:endParaRPr lang="en-US" sz="1400" dirty="0"/>
            </a:p>
          </p:txBody>
        </p:sp>
        <p:sp>
          <p:nvSpPr>
            <p:cNvPr id="59" name="Shape 38"/>
            <p:cNvSpPr/>
            <p:nvPr/>
          </p:nvSpPr>
          <p:spPr>
            <a:xfrm>
              <a:off x="8202168" y="4846320"/>
              <a:ext cx="365760" cy="365760"/>
            </a:xfrm>
            <a:prstGeom prst="roundRect">
              <a:avLst>
                <a:gd name="adj" fmla="val 20000"/>
              </a:avLst>
            </a:prstGeom>
            <a:solidFill>
              <a:srgbClr val="2E7DF6">
                <a:alpha val="85000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0" name="Image 19" descr="/tmp/ct_deck/build/assets/icons/react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257032" y="4901184"/>
              <a:ext cx="256032" cy="256032"/>
            </a:xfrm>
            <a:prstGeom prst="rect">
              <a:avLst/>
            </a:prstGeom>
          </p:spPr>
        </p:pic>
        <p:sp>
          <p:nvSpPr>
            <p:cNvPr id="61" name="Shape 39"/>
            <p:cNvSpPr/>
            <p:nvPr/>
          </p:nvSpPr>
          <p:spPr>
            <a:xfrm>
              <a:off x="8633968" y="4846320"/>
              <a:ext cx="365760" cy="365760"/>
            </a:xfrm>
            <a:prstGeom prst="roundRect">
              <a:avLst>
                <a:gd name="adj" fmla="val 20000"/>
              </a:avLst>
            </a:prstGeom>
            <a:solidFill>
              <a:srgbClr val="2E7DF6">
                <a:alpha val="85000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2" name="Image 20" descr="/tmp/ct_deck/build/assets/icons/nodejs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88832" y="4901184"/>
              <a:ext cx="256032" cy="256032"/>
            </a:xfrm>
            <a:prstGeom prst="rect">
              <a:avLst/>
            </a:prstGeom>
          </p:spPr>
        </p:pic>
        <p:sp>
          <p:nvSpPr>
            <p:cNvPr id="63" name="Shape 40"/>
            <p:cNvSpPr/>
            <p:nvPr/>
          </p:nvSpPr>
          <p:spPr>
            <a:xfrm>
              <a:off x="9065768" y="4846320"/>
              <a:ext cx="365760" cy="365760"/>
            </a:xfrm>
            <a:prstGeom prst="roundRect">
              <a:avLst>
                <a:gd name="adj" fmla="val 20000"/>
              </a:avLst>
            </a:prstGeom>
            <a:solidFill>
              <a:srgbClr val="2E7DF6">
                <a:alpha val="85000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4" name="Image 21" descr="/tmp/ct_deck/build/assets/icons/postgresql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120632" y="4901184"/>
              <a:ext cx="256032" cy="256032"/>
            </a:xfrm>
            <a:prstGeom prst="rect">
              <a:avLst/>
            </a:prstGeom>
          </p:spPr>
        </p:pic>
        <p:sp>
          <p:nvSpPr>
            <p:cNvPr id="65" name="Shape 41"/>
            <p:cNvSpPr/>
            <p:nvPr/>
          </p:nvSpPr>
          <p:spPr>
            <a:xfrm>
              <a:off x="9497568" y="4846320"/>
              <a:ext cx="365760" cy="365760"/>
            </a:xfrm>
            <a:prstGeom prst="roundRect">
              <a:avLst>
                <a:gd name="adj" fmla="val 20000"/>
              </a:avLst>
            </a:prstGeom>
            <a:solidFill>
              <a:srgbClr val="2E7DF6">
                <a:alpha val="85000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6" name="Image 22" descr="/tmp/ct_deck/build/assets/icons/aws.png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9552432" y="4901184"/>
              <a:ext cx="256032" cy="256032"/>
            </a:xfrm>
            <a:prstGeom prst="rect">
              <a:avLst/>
            </a:prstGeom>
          </p:spPr>
        </p:pic>
        <p:sp>
          <p:nvSpPr>
            <p:cNvPr id="67" name="Text 42"/>
            <p:cNvSpPr/>
            <p:nvPr/>
          </p:nvSpPr>
          <p:spPr>
            <a:xfrm>
              <a:off x="8202168" y="5440680"/>
              <a:ext cx="2999232" cy="5943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200" dirty="0">
                  <a:solidFill>
                    <a:srgbClr val="5C5C7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FastAPI · Node/React · Microservices · Vector Search · ELK</a:t>
              </a:r>
              <a:endParaRPr lang="en-US" sz="1200" dirty="0"/>
            </a:p>
          </p:txBody>
        </p:sp>
        <p:sp>
          <p:nvSpPr>
            <p:cNvPr id="117" name="Badge PHP"/>
            <p:cNvSpPr/>
            <p:nvPr/>
          </p:nvSpPr>
          <p:spPr>
            <a:xfrm>
              <a:off x="9929368" y="4846320"/>
              <a:ext cx="558800" cy="365760"/>
            </a:xfrm>
            <a:prstGeom prst="roundRect">
              <a:avLst>
                <a:gd name="adj" fmla="val 20000"/>
              </a:avLst>
            </a:prstGeom>
            <a:solidFill>
              <a:srgbClr val="DDE8FE">
                <a:alpha val="85000"/>
              </a:srgbClr>
            </a:solidFill>
            <a:ln/>
          </p:spPr>
          <p:txBody>
            <a:bodyPr wrap="none" lIns="0" tIns="0" rIns="0" bIns="0" anchor="ctr">
              <a:spAutoFit/>
            </a:bodyPr>
            <a:lstStyle/>
            <a:p>
              <a:pPr algn="ctr">
                <a:buNone/>
              </a:pPr>
              <a:r>
                <a:rPr lang="en-US" sz="1300" b="1" dirty="0">
                  <a:solidFill>
                    <a:srgbClr val="2E7DF6"/>
                  </a:solidFill>
                </a:rPr>
                <a:t>PHP</a:t>
              </a:r>
            </a:p>
          </p:txBody>
        </p:sp>
        <p:sp>
          <p:nvSpPr>
            <p:cNvPr id="118" name="Badge .NET"/>
            <p:cNvSpPr/>
            <p:nvPr/>
          </p:nvSpPr>
          <p:spPr>
            <a:xfrm>
              <a:off x="10538968" y="4846320"/>
              <a:ext cx="635000" cy="365760"/>
            </a:xfrm>
            <a:prstGeom prst="roundRect">
              <a:avLst>
                <a:gd name="adj" fmla="val 20000"/>
              </a:avLst>
            </a:prstGeom>
            <a:solidFill>
              <a:srgbClr val="DDE8FE">
                <a:alpha val="85000"/>
              </a:srgbClr>
            </a:solidFill>
            <a:ln/>
          </p:spPr>
          <p:txBody>
            <a:bodyPr wrap="none" lIns="0" tIns="0" rIns="0" bIns="0" anchor="ctr">
              <a:spAutoFit/>
            </a:bodyPr>
            <a:lstStyle/>
            <a:p>
              <a:pPr algn="ctr">
                <a:buNone/>
              </a:pPr>
              <a:r>
                <a:rPr lang="en-US" sz="1300" b="1" dirty="0">
                  <a:solidFill>
                    <a:srgbClr val="2E7DF6"/>
                  </a:solidFill>
                </a:rPr>
                <a:t>.NET</a:t>
              </a:r>
            </a:p>
          </p:txBody>
        </p:sp>
      </p:grpSp>
      <p:sp>
        <p:nvSpPr>
          <p:cNvPr id="69" name="Text 43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grpSp>
        <p:nvGrpSpPr>
          <p:cNvPr id="80" name="Group 79"/>
          <p:cNvGrpSpPr/>
          <p:nvPr/>
        </p:nvGrpSpPr>
        <p:grpSpPr>
          <a:xfrm>
            <a:off x="7973568" y="1600200"/>
            <a:ext cx="3456432" cy="2148840"/>
            <a:chOff x="7973568" y="1600200"/>
            <a:chExt cx="3456432" cy="2148840"/>
          </a:xfrm>
        </p:grpSpPr>
        <p:sp>
          <p:nvSpPr>
            <p:cNvPr id="32" name="Shape 19"/>
            <p:cNvSpPr/>
            <p:nvPr/>
          </p:nvSpPr>
          <p:spPr>
            <a:xfrm>
              <a:off x="7973568" y="1600200"/>
              <a:ext cx="3456432" cy="2148840"/>
            </a:xfrm>
            <a:prstGeom prst="roundRect">
              <a:avLst>
                <a:gd name="adj" fmla="val 4255"/>
              </a:avLst>
            </a:prstGeom>
            <a:solidFill>
              <a:srgbClr val="F5F2FC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Shape 20"/>
            <p:cNvSpPr/>
            <p:nvPr/>
          </p:nvSpPr>
          <p:spPr>
            <a:xfrm>
              <a:off x="8202168" y="1828800"/>
              <a:ext cx="502920" cy="502920"/>
            </a:xfrm>
            <a:prstGeom prst="roundRect">
              <a:avLst>
                <a:gd name="adj" fmla="val 22000"/>
              </a:avLst>
            </a:prstGeom>
            <a:solidFill>
              <a:srgbClr val="11B7E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34" name="Image 11" descr="/tmp/ct_deck/build/assets/icons/chartbar.png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332927" y="1959559"/>
              <a:ext cx="241402" cy="241402"/>
            </a:xfrm>
            <a:prstGeom prst="rect">
              <a:avLst/>
            </a:prstGeom>
          </p:spPr>
        </p:pic>
        <p:sp>
          <p:nvSpPr>
            <p:cNvPr id="35" name="Text 21"/>
            <p:cNvSpPr/>
            <p:nvPr/>
          </p:nvSpPr>
          <p:spPr>
            <a:xfrm>
              <a:off x="8842248" y="1801368"/>
              <a:ext cx="2404872" cy="5669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00000"/>
                </a:lnSpc>
                <a:buNone/>
              </a:pPr>
              <a:r>
                <a:rPr lang="en-US" sz="1400" b="1" dirty="0">
                  <a:solidFill>
                    <a:srgbClr val="1E1B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Integration &amp; Analytics</a:t>
              </a:r>
              <a:endParaRPr lang="en-US" sz="1400" dirty="0"/>
            </a:p>
          </p:txBody>
        </p:sp>
        <p:sp>
          <p:nvSpPr>
            <p:cNvPr id="36" name="Text 22"/>
            <p:cNvSpPr/>
            <p:nvPr/>
          </p:nvSpPr>
          <p:spPr>
            <a:xfrm>
              <a:off x="8202168" y="3063240"/>
              <a:ext cx="2999232" cy="5943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200" dirty="0">
                  <a:solidFill>
                    <a:srgbClr val="5C5C7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Power BI · SSAS · DAX · SQL · Data Quality &amp; Governance</a:t>
              </a:r>
              <a:endParaRPr lang="en-US" sz="1200" dirty="0"/>
            </a:p>
          </p:txBody>
        </p:sp>
      </p:grpSp>
      <p:pic>
        <p:nvPicPr>
          <p:cNvPr id="116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  <p:sp>
        <p:nvSpPr>
          <p:cNvPr id="90" name="Shape 5"/>
          <p:cNvSpPr/>
          <p:nvPr/>
        </p:nvSpPr>
        <p:spPr>
          <a:xfrm>
            <a:off x="777240" y="2468880"/>
            <a:ext cx="848067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4D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1" name="Image 1" descr="/tmp/ct_deck/build/assets/icons/real/azure_real.png"/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823326" y="2514966"/>
            <a:ext cx="755896" cy="237012"/>
          </a:xfrm>
          <a:prstGeom prst="rect">
            <a:avLst/>
          </a:prstGeom>
        </p:spPr>
      </p:pic>
      <p:sp>
        <p:nvSpPr>
          <p:cNvPr id="92" name="Shape 6"/>
          <p:cNvSpPr/>
          <p:nvPr/>
        </p:nvSpPr>
        <p:spPr>
          <a:xfrm>
            <a:off x="1735035" y="2468880"/>
            <a:ext cx="1021028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4D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3" name="Image 2" descr="/tmp/ct_deck/build/assets/icons/real/gcp_real.png"/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1781121" y="2514966"/>
            <a:ext cx="928857" cy="237012"/>
          </a:xfrm>
          <a:prstGeom prst="rect">
            <a:avLst/>
          </a:prstGeom>
        </p:spPr>
      </p:pic>
      <p:sp>
        <p:nvSpPr>
          <p:cNvPr id="94" name="Shape 7"/>
          <p:cNvSpPr/>
          <p:nvPr/>
        </p:nvSpPr>
        <p:spPr>
          <a:xfrm>
            <a:off x="2865792" y="2468880"/>
            <a:ext cx="883049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4D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5" name="Image 3" descr="/tmp/ct_deck/build/assets/icons/real/msonprem_real.png"/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2911877" y="2514966"/>
            <a:ext cx="790878" cy="237012"/>
          </a:xfrm>
          <a:prstGeom prst="rect">
            <a:avLst/>
          </a:prstGeom>
        </p:spPr>
      </p:pic>
      <p:sp>
        <p:nvSpPr>
          <p:cNvPr id="96" name="Shape 12"/>
          <p:cNvSpPr/>
          <p:nvPr/>
        </p:nvSpPr>
        <p:spPr>
          <a:xfrm>
            <a:off x="4489704" y="2468880"/>
            <a:ext cx="329184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4D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7" name="Image 5" descr="/tmp/ct_deck/build/assets/icons/real/talend_real.png"/>
          <p:cNvPicPr>
            <a:picLocks noChangeAspect="1"/>
          </p:cNvPicPr>
          <p:nvPr/>
        </p:nvPicPr>
        <p:blipFill>
          <a:blip r:embed="rId21"/>
          <a:srcRect/>
          <a:stretch/>
        </p:blipFill>
        <p:spPr>
          <a:xfrm>
            <a:off x="4535790" y="2514966"/>
            <a:ext cx="237012" cy="237012"/>
          </a:xfrm>
          <a:prstGeom prst="rect">
            <a:avLst/>
          </a:prstGeom>
        </p:spPr>
      </p:pic>
      <p:sp>
        <p:nvSpPr>
          <p:cNvPr id="98" name="Shape 13"/>
          <p:cNvSpPr/>
          <p:nvPr/>
        </p:nvSpPr>
        <p:spPr>
          <a:xfrm>
            <a:off x="4928616" y="2468880"/>
            <a:ext cx="740664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4D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9" name="Image 6" descr="/tmp/ct_deck/build/assets/icons/real/dbt_real.png"/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4974702" y="2514966"/>
            <a:ext cx="648492" cy="237012"/>
          </a:xfrm>
          <a:prstGeom prst="rect">
            <a:avLst/>
          </a:prstGeom>
        </p:spPr>
      </p:pic>
      <p:sp>
        <p:nvSpPr>
          <p:cNvPr id="100" name="Shape 14"/>
          <p:cNvSpPr/>
          <p:nvPr/>
        </p:nvSpPr>
        <p:spPr>
          <a:xfrm>
            <a:off x="5779008" y="2468880"/>
            <a:ext cx="700264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4D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1" name="Image 7" descr="/tmp/ct_deck/build/assets/icons/real/trino_real.png"/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5825094" y="2514966"/>
            <a:ext cx="608093" cy="237012"/>
          </a:xfrm>
          <a:prstGeom prst="rect">
            <a:avLst/>
          </a:prstGeom>
        </p:spPr>
      </p:pic>
      <p:sp>
        <p:nvSpPr>
          <p:cNvPr id="102" name="Shape 15"/>
          <p:cNvSpPr/>
          <p:nvPr/>
        </p:nvSpPr>
        <p:spPr>
          <a:xfrm>
            <a:off x="6589000" y="2468880"/>
            <a:ext cx="329184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4D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3" name="Image 8" descr="/tmp/ct_deck/build/assets/icons/real/minio_real.png"/>
          <p:cNvPicPr>
            <a:picLocks noChangeAspect="1"/>
          </p:cNvPicPr>
          <p:nvPr/>
        </p:nvPicPr>
        <p:blipFill>
          <a:blip r:embed="rId24"/>
          <a:srcRect/>
          <a:stretch/>
        </p:blipFill>
        <p:spPr>
          <a:xfrm>
            <a:off x="6635086" y="2514966"/>
            <a:ext cx="237012" cy="237012"/>
          </a:xfrm>
          <a:prstGeom prst="rect">
            <a:avLst/>
          </a:prstGeom>
        </p:spPr>
      </p:pic>
      <p:sp>
        <p:nvSpPr>
          <p:cNvPr id="104" name="Shape 20"/>
          <p:cNvSpPr/>
          <p:nvPr/>
        </p:nvSpPr>
        <p:spPr>
          <a:xfrm>
            <a:off x="8202168" y="2468880"/>
            <a:ext cx="1185964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4D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5" name="Image 10" descr="/tmp/ct_deck/build/assets/icons/real/powerbi_real.png"/>
          <p:cNvPicPr>
            <a:picLocks noChangeAspect="1"/>
          </p:cNvPicPr>
          <p:nvPr/>
        </p:nvPicPr>
        <p:blipFill>
          <a:blip r:embed="rId25"/>
          <a:srcRect/>
          <a:stretch/>
        </p:blipFill>
        <p:spPr>
          <a:xfrm>
            <a:off x="8248254" y="2514966"/>
            <a:ext cx="1093793" cy="237012"/>
          </a:xfrm>
          <a:prstGeom prst="rect">
            <a:avLst/>
          </a:prstGeom>
        </p:spPr>
      </p:pic>
      <p:sp>
        <p:nvSpPr>
          <p:cNvPr id="106" name="Shape 21"/>
          <p:cNvSpPr/>
          <p:nvPr/>
        </p:nvSpPr>
        <p:spPr>
          <a:xfrm>
            <a:off x="9497860" y="2468880"/>
            <a:ext cx="329184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4D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7" name="Image 11" descr="/tmp/ct_deck/build/assets/icons/real/sqlserver_real.png"/>
          <p:cNvPicPr>
            <a:picLocks noChangeAspect="1"/>
          </p:cNvPicPr>
          <p:nvPr/>
        </p:nvPicPr>
        <p:blipFill>
          <a:blip r:embed="rId26"/>
          <a:srcRect/>
          <a:stretch/>
        </p:blipFill>
        <p:spPr>
          <a:xfrm>
            <a:off x="9543946" y="2514966"/>
            <a:ext cx="237012" cy="237012"/>
          </a:xfrm>
          <a:prstGeom prst="rect">
            <a:avLst/>
          </a:prstGeom>
        </p:spPr>
      </p:pic>
      <p:sp>
        <p:nvSpPr>
          <p:cNvPr id="108" name="Shape 22"/>
          <p:cNvSpPr/>
          <p:nvPr/>
        </p:nvSpPr>
        <p:spPr>
          <a:xfrm>
            <a:off x="9936772" y="2468880"/>
            <a:ext cx="601119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4D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9" name="Image 12" descr="/tmp/ct_deck/build/assets/icons/real/datagalaxy_real.png"/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9982858" y="2514966"/>
            <a:ext cx="508947" cy="23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84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Data to Business Value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business layer our clients actually consume – what the platform, pipelines and stack are built to produce.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2015338" cy="2717800"/>
          </a:xfrm>
          <a:prstGeom prst="roundRect">
            <a:avLst>
              <a:gd name="adj" fmla="val 453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81989" y="2313432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tmp/ct_deck/build/assets/icons/wa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635" y="2456078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58368" y="3017520"/>
            <a:ext cx="179588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LakeHouse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3520440"/>
            <a:ext cx="1741018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and manage large volumes of data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2765146" y="2057400"/>
            <a:ext cx="2015338" cy="2717800"/>
          </a:xfrm>
          <a:prstGeom prst="roundRect">
            <a:avLst>
              <a:gd name="adj" fmla="val 453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498494" y="2313432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tmp/ct_deck/build/assets/icons/warehou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1141" y="2456078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874874" y="3017520"/>
            <a:ext cx="179588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Warehouse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2902306" y="3520440"/>
            <a:ext cx="1741018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Centralized, historized and governed data for analytics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4981651" y="2057400"/>
            <a:ext cx="2015338" cy="2717800"/>
          </a:xfrm>
          <a:prstGeom prst="roundRect">
            <a:avLst>
              <a:gd name="adj" fmla="val 453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5715000" y="2313432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tmp/ct_deck/build/assets/icons/cub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646" y="2456078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091379" y="3017520"/>
            <a:ext cx="179588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Reusable Framework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5118811" y="3520440"/>
            <a:ext cx="1741018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Standardized components and reusable frameworks</a:t>
            </a: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7198157" y="2057400"/>
            <a:ext cx="2015338" cy="2717800"/>
          </a:xfrm>
          <a:prstGeom prst="roundRect">
            <a:avLst>
              <a:gd name="adj" fmla="val 453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7931506" y="2313432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/tmp/ct_deck/build/assets/icons/robo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4152" y="2456078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07885" y="3017520"/>
            <a:ext cx="179588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Cognitive Applications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7335317" y="3520440"/>
            <a:ext cx="1741018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understanding, semantic search &amp; knowledge extraction</a:t>
            </a:r>
            <a:endParaRPr lang="en-US" sz="1300" dirty="0"/>
          </a:p>
        </p:txBody>
      </p:sp>
      <p:sp>
        <p:nvSpPr>
          <p:cNvPr id="25" name="Shape 19"/>
          <p:cNvSpPr/>
          <p:nvPr/>
        </p:nvSpPr>
        <p:spPr>
          <a:xfrm>
            <a:off x="9414662" y="2057400"/>
            <a:ext cx="2015338" cy="2717800"/>
          </a:xfrm>
          <a:prstGeom prst="roundRect">
            <a:avLst>
              <a:gd name="adj" fmla="val 4537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10148011" y="2313432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4" descr="/tmp/ct_deck/build/assets/icons/dashboar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90658" y="2456078"/>
            <a:ext cx="263347" cy="263347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524390" y="3017520"/>
            <a:ext cx="179588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Dashboards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9551822" y="3520440"/>
            <a:ext cx="1741018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KPIs, dashboards &amp; self-service analytics</a:t>
            </a:r>
            <a:endParaRPr lang="en-US" sz="1300" dirty="0"/>
          </a:p>
        </p:txBody>
      </p:sp>
      <p:sp>
        <p:nvSpPr>
          <p:cNvPr id="30" name="Shape 23"/>
          <p:cNvSpPr/>
          <p:nvPr/>
        </p:nvSpPr>
        <p:spPr>
          <a:xfrm>
            <a:off x="548640" y="502920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1E1B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5" descr="/tmp/ct_deck/build/assets/icons/sta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3040" y="5175504"/>
            <a:ext cx="347472" cy="34747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21792" y="5559552"/>
            <a:ext cx="202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Proven Ecosystem</a:t>
            </a:r>
            <a:endParaRPr lang="en-US" sz="1050" dirty="0"/>
          </a:p>
        </p:txBody>
      </p:sp>
      <p:sp>
        <p:nvSpPr>
          <p:cNvPr id="33" name="Text 25"/>
          <p:cNvSpPr/>
          <p:nvPr/>
        </p:nvSpPr>
        <p:spPr>
          <a:xfrm>
            <a:off x="621792" y="5806440"/>
            <a:ext cx="202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Technologies, capabilities &amp; practices</a:t>
            </a:r>
            <a:endParaRPr lang="en-US" sz="850" dirty="0"/>
          </a:p>
        </p:txBody>
      </p:sp>
      <p:pic>
        <p:nvPicPr>
          <p:cNvPr id="34" name="Image 6" descr="/tmp/ct_deck/build/assets/icons/shiel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9312" y="5175504"/>
            <a:ext cx="347472" cy="347472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2798064" y="5559552"/>
            <a:ext cx="202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Trusted Data</a:t>
            </a:r>
            <a:endParaRPr lang="en-US" sz="1050" dirty="0"/>
          </a:p>
        </p:txBody>
      </p:sp>
      <p:sp>
        <p:nvSpPr>
          <p:cNvPr id="36" name="Text 27"/>
          <p:cNvSpPr/>
          <p:nvPr/>
        </p:nvSpPr>
        <p:spPr>
          <a:xfrm>
            <a:off x="2798064" y="5806440"/>
            <a:ext cx="202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Secure, reliable and impactful</a:t>
            </a:r>
            <a:endParaRPr lang="en-US" sz="850" dirty="0"/>
          </a:p>
        </p:txBody>
      </p:sp>
      <p:pic>
        <p:nvPicPr>
          <p:cNvPr id="37" name="Image 7" descr="/tmp/ct_deck/build/assets/icons/users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5584" y="5175504"/>
            <a:ext cx="347472" cy="347472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4974336" y="5559552"/>
            <a:ext cx="202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Collaboration</a:t>
            </a:r>
            <a:endParaRPr lang="en-US" sz="1050" dirty="0"/>
          </a:p>
        </p:txBody>
      </p:sp>
      <p:sp>
        <p:nvSpPr>
          <p:cNvPr id="39" name="Text 29"/>
          <p:cNvSpPr/>
          <p:nvPr/>
        </p:nvSpPr>
        <p:spPr>
          <a:xfrm>
            <a:off x="4974336" y="5806440"/>
            <a:ext cx="202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Cross-functional delivery teams</a:t>
            </a:r>
            <a:endParaRPr lang="en-US" sz="850" dirty="0"/>
          </a:p>
        </p:txBody>
      </p:sp>
      <p:pic>
        <p:nvPicPr>
          <p:cNvPr id="40" name="Image 8" descr="/tmp/ct_deck/build/assets/icons/bolt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1856" y="5175504"/>
            <a:ext cx="347472" cy="347472"/>
          </a:xfrm>
          <a:prstGeom prst="rect">
            <a:avLst/>
          </a:prstGeom>
        </p:spPr>
      </p:pic>
      <p:sp>
        <p:nvSpPr>
          <p:cNvPr id="41" name="Text 30"/>
          <p:cNvSpPr/>
          <p:nvPr/>
        </p:nvSpPr>
        <p:spPr>
          <a:xfrm>
            <a:off x="7150608" y="5559552"/>
            <a:ext cx="202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Excellence</a:t>
            </a:r>
            <a:endParaRPr lang="en-US" sz="1050" dirty="0"/>
          </a:p>
        </p:txBody>
      </p:sp>
      <p:sp>
        <p:nvSpPr>
          <p:cNvPr id="42" name="Text 31"/>
          <p:cNvSpPr/>
          <p:nvPr/>
        </p:nvSpPr>
        <p:spPr>
          <a:xfrm>
            <a:off x="7150608" y="5806440"/>
            <a:ext cx="202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Consistent, measurable delivery</a:t>
            </a:r>
            <a:endParaRPr lang="en-US" sz="850" dirty="0"/>
          </a:p>
        </p:txBody>
      </p:sp>
      <p:pic>
        <p:nvPicPr>
          <p:cNvPr id="43" name="Image 9" descr="/tmp/ct_deck/build/assets/icons/lightbul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68128" y="5175504"/>
            <a:ext cx="347472" cy="347472"/>
          </a:xfrm>
          <a:prstGeom prst="rect">
            <a:avLst/>
          </a:prstGeom>
        </p:spPr>
      </p:pic>
      <p:sp>
        <p:nvSpPr>
          <p:cNvPr id="44" name="Text 32"/>
          <p:cNvSpPr/>
          <p:nvPr/>
        </p:nvSpPr>
        <p:spPr>
          <a:xfrm>
            <a:off x="9326880" y="5559552"/>
            <a:ext cx="202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 &amp; Impact</a:t>
            </a:r>
            <a:endParaRPr lang="en-US" sz="1050" dirty="0"/>
          </a:p>
        </p:txBody>
      </p:sp>
      <p:sp>
        <p:nvSpPr>
          <p:cNvPr id="45" name="Text 33"/>
          <p:cNvSpPr/>
          <p:nvPr/>
        </p:nvSpPr>
        <p:spPr>
          <a:xfrm>
            <a:off x="9326880" y="5806440"/>
            <a:ext cx="20299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outcomes at scale</a:t>
            </a:r>
            <a:endParaRPr lang="en-US" sz="850" dirty="0"/>
          </a:p>
        </p:txBody>
      </p:sp>
      <p:sp>
        <p:nvSpPr>
          <p:cNvPr id="47" name="Text 3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4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6D655E5-C748-9A43-AFA1-CC6439E2CD83}"/>
              </a:ext>
            </a:extLst>
          </p:cNvPr>
          <p:cNvSpPr txBox="1"/>
          <p:nvPr/>
        </p:nvSpPr>
        <p:spPr>
          <a:xfrm>
            <a:off x="675640" y="4394200"/>
            <a:ext cx="1761338" cy="304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>
                <a:solidFill>
                  <a:srgbClr val="2E7DF6"/>
                </a:solidFill>
                <a:latin typeface="Calibri"/>
                <a:cs typeface="Calibri"/>
              </a:rPr>
              <a:t>40% lower storage cost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C5F5FE-45FB-4546-8365-2562C2EED1D7}"/>
              </a:ext>
            </a:extLst>
          </p:cNvPr>
          <p:cNvSpPr txBox="1"/>
          <p:nvPr/>
        </p:nvSpPr>
        <p:spPr>
          <a:xfrm>
            <a:off x="2892146" y="4394200"/>
            <a:ext cx="1761338" cy="304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>
                <a:solidFill>
                  <a:srgbClr val="2E7DF6"/>
                </a:solidFill>
                <a:latin typeface="Calibri"/>
                <a:cs typeface="Calibri"/>
              </a:rPr>
              <a:t>One source of truth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8CD8810-6FA1-D846-8989-4D1FCB1307EC}"/>
              </a:ext>
            </a:extLst>
          </p:cNvPr>
          <p:cNvSpPr txBox="1"/>
          <p:nvPr/>
        </p:nvSpPr>
        <p:spPr>
          <a:xfrm>
            <a:off x="5108651" y="4394200"/>
            <a:ext cx="1761338" cy="304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>
                <a:solidFill>
                  <a:srgbClr val="2E7DF6"/>
                </a:solidFill>
                <a:latin typeface="Calibri"/>
                <a:cs typeface="Calibri"/>
              </a:rPr>
              <a:t>50% faster pipelines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ED179A-D4C0-8C4B-A933-1413F4290E69}"/>
              </a:ext>
            </a:extLst>
          </p:cNvPr>
          <p:cNvSpPr txBox="1"/>
          <p:nvPr/>
        </p:nvSpPr>
        <p:spPr>
          <a:xfrm>
            <a:off x="7325156" y="4394200"/>
            <a:ext cx="1761338" cy="304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>
                <a:solidFill>
                  <a:srgbClr val="2E7DF6"/>
                </a:solidFill>
                <a:latin typeface="Calibri"/>
                <a:cs typeface="Calibri"/>
              </a:rPr>
              <a:t>70% less manual work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4F00B21-32B6-3747-8CE2-02EAF996E4DA}"/>
              </a:ext>
            </a:extLst>
          </p:cNvPr>
          <p:cNvSpPr txBox="1"/>
          <p:nvPr/>
        </p:nvSpPr>
        <p:spPr>
          <a:xfrm>
            <a:off x="9541662" y="4394200"/>
            <a:ext cx="1761338" cy="304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>
                <a:solidFill>
                  <a:srgbClr val="2E7DF6"/>
                </a:solidFill>
                <a:latin typeface="Calibri"/>
                <a:cs typeface="Calibri"/>
              </a:rPr>
              <a:t>Same-day decisions</a:t>
            </a:r>
          </a:p>
        </p:txBody>
      </p:sp>
    </p:spTree>
    <p:extLst>
      <p:ext uri="{BB962C8B-B14F-4D97-AF65-F5344CB8AC3E}">
        <p14:creationId xmlns:p14="http://schemas.microsoft.com/office/powerpoint/2010/main" val="1990651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Leadership &amp; Architecture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architects and delivery leaders you can put in front of your business – not just hands on keyboards.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3456432" cy="1920240"/>
          </a:xfrm>
          <a:prstGeom prst="roundRect">
            <a:avLst>
              <a:gd name="adj" fmla="val 4762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77240" y="228600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tmp/ct_deck/build/assets/icons/databa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" y="2404872"/>
            <a:ext cx="219456" cy="219456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371600" y="2313432"/>
            <a:ext cx="2450592" cy="292608"/>
          </a:xfrm>
          <a:prstGeom prst="roundRect">
            <a:avLst>
              <a:gd name="adj" fmla="val 50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371600" y="2313432"/>
            <a:ext cx="2450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· SME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77240" y="288036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Architect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77240" y="3227832"/>
            <a:ext cx="29992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yrs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77240" y="3474720"/>
            <a:ext cx="29992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data architecture, modelling &amp; governance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261104" y="2057400"/>
            <a:ext cx="3456432" cy="1920240"/>
          </a:xfrm>
          <a:prstGeom prst="roundRect">
            <a:avLst>
              <a:gd name="adj" fmla="val 4762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489704" y="228600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1" descr="/tmp/ct_deck/build/assets/icons/bra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576" y="2404872"/>
            <a:ext cx="219456" cy="219456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084064" y="2313432"/>
            <a:ext cx="2450592" cy="292608"/>
          </a:xfrm>
          <a:prstGeom prst="roundRect">
            <a:avLst>
              <a:gd name="adj" fmla="val 50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5084064" y="2313432"/>
            <a:ext cx="2450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· PHD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489704" y="288036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Lead &amp; Architect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4489704" y="3227832"/>
            <a:ext cx="29992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yrs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4489704" y="3474720"/>
            <a:ext cx="29992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GenAI, agents &amp; applied-AI product leadership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7973568" y="2057400"/>
            <a:ext cx="3456432" cy="1920240"/>
          </a:xfrm>
          <a:prstGeom prst="roundRect">
            <a:avLst>
              <a:gd name="adj" fmla="val 4762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8"/>
          <p:cNvSpPr/>
          <p:nvPr/>
        </p:nvSpPr>
        <p:spPr>
          <a:xfrm>
            <a:off x="8202168" y="228600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2" descr="/tmp/ct_deck/build/assets/icons/databa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404872"/>
            <a:ext cx="219456" cy="219456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8796528" y="2313432"/>
            <a:ext cx="2450592" cy="292608"/>
          </a:xfrm>
          <a:prstGeom prst="roundRect">
            <a:avLst>
              <a:gd name="adj" fmla="val 50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0"/>
          <p:cNvSpPr/>
          <p:nvPr/>
        </p:nvSpPr>
        <p:spPr>
          <a:xfrm>
            <a:off x="8796528" y="2313432"/>
            <a:ext cx="2450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</a:t>
            </a:r>
            <a:endParaRPr lang="en-US" sz="1400" dirty="0"/>
          </a:p>
        </p:txBody>
      </p:sp>
      <p:sp>
        <p:nvSpPr>
          <p:cNvPr id="26" name="Text 21"/>
          <p:cNvSpPr/>
          <p:nvPr/>
        </p:nvSpPr>
        <p:spPr>
          <a:xfrm>
            <a:off x="8202168" y="288036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Data Architect</a:t>
            </a:r>
            <a:endParaRPr lang="en-US" sz="1400" dirty="0"/>
          </a:p>
        </p:txBody>
      </p:sp>
      <p:sp>
        <p:nvSpPr>
          <p:cNvPr id="27" name="Text 22"/>
          <p:cNvSpPr/>
          <p:nvPr/>
        </p:nvSpPr>
        <p:spPr>
          <a:xfrm>
            <a:off x="8202168" y="3227832"/>
            <a:ext cx="29992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10+ yrs</a:t>
            </a:r>
            <a:endParaRPr lang="en-US" sz="1200" dirty="0"/>
          </a:p>
        </p:txBody>
      </p:sp>
      <p:sp>
        <p:nvSpPr>
          <p:cNvPr id="28" name="Text 23"/>
          <p:cNvSpPr/>
          <p:nvPr/>
        </p:nvSpPr>
        <p:spPr>
          <a:xfrm>
            <a:off x="8202168" y="3474720"/>
            <a:ext cx="29992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platforms &amp; Lakehouse architecture</a:t>
            </a:r>
            <a:endParaRPr lang="en-US" sz="1100" dirty="0"/>
          </a:p>
        </p:txBody>
      </p:sp>
      <p:sp>
        <p:nvSpPr>
          <p:cNvPr id="29" name="Shape 24"/>
          <p:cNvSpPr/>
          <p:nvPr/>
        </p:nvSpPr>
        <p:spPr>
          <a:xfrm>
            <a:off x="548640" y="4206240"/>
            <a:ext cx="3456432" cy="1920240"/>
          </a:xfrm>
          <a:prstGeom prst="roundRect">
            <a:avLst>
              <a:gd name="adj" fmla="val 4762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5"/>
          <p:cNvSpPr/>
          <p:nvPr/>
        </p:nvSpPr>
        <p:spPr>
          <a:xfrm>
            <a:off x="777240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1B7E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3" descr="/tmp/ct_deck/build/assets/icons/serv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112" y="4553712"/>
            <a:ext cx="219456" cy="219456"/>
          </a:xfrm>
          <a:prstGeom prst="rect">
            <a:avLst/>
          </a:prstGeom>
        </p:spPr>
      </p:pic>
      <p:sp>
        <p:nvSpPr>
          <p:cNvPr id="32" name="Shape 26"/>
          <p:cNvSpPr/>
          <p:nvPr/>
        </p:nvSpPr>
        <p:spPr>
          <a:xfrm>
            <a:off x="1371600" y="4462272"/>
            <a:ext cx="2450592" cy="292608"/>
          </a:xfrm>
          <a:prstGeom prst="roundRect">
            <a:avLst>
              <a:gd name="adj" fmla="val 50000"/>
            </a:avLst>
          </a:prstGeom>
          <a:solidFill>
            <a:srgbClr val="11B7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27"/>
          <p:cNvSpPr/>
          <p:nvPr/>
        </p:nvSpPr>
        <p:spPr>
          <a:xfrm>
            <a:off x="1371600" y="4462272"/>
            <a:ext cx="2450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LEAD</a:t>
            </a:r>
            <a:endParaRPr lang="en-US" sz="1400" dirty="0"/>
          </a:p>
        </p:txBody>
      </p:sp>
      <p:sp>
        <p:nvSpPr>
          <p:cNvPr id="34" name="Text 28"/>
          <p:cNvSpPr/>
          <p:nvPr/>
        </p:nvSpPr>
        <p:spPr>
          <a:xfrm>
            <a:off x="777240" y="502920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Platform Tech Lead</a:t>
            </a:r>
            <a:endParaRPr lang="en-US" sz="1400" dirty="0"/>
          </a:p>
        </p:txBody>
      </p:sp>
      <p:sp>
        <p:nvSpPr>
          <p:cNvPr id="35" name="Text 29"/>
          <p:cNvSpPr/>
          <p:nvPr/>
        </p:nvSpPr>
        <p:spPr>
          <a:xfrm>
            <a:off x="777240" y="5376672"/>
            <a:ext cx="29992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13+ yrs</a:t>
            </a:r>
            <a:endParaRPr lang="en-US" sz="1200" dirty="0"/>
          </a:p>
        </p:txBody>
      </p:sp>
      <p:sp>
        <p:nvSpPr>
          <p:cNvPr id="36" name="Text 30"/>
          <p:cNvSpPr/>
          <p:nvPr/>
        </p:nvSpPr>
        <p:spPr>
          <a:xfrm>
            <a:off x="777240" y="5623560"/>
            <a:ext cx="29992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 &amp; data-engineering delivery at scale</a:t>
            </a:r>
            <a:endParaRPr lang="en-US" sz="1100" dirty="0"/>
          </a:p>
        </p:txBody>
      </p:sp>
      <p:sp>
        <p:nvSpPr>
          <p:cNvPr id="37" name="Shape 31"/>
          <p:cNvSpPr/>
          <p:nvPr/>
        </p:nvSpPr>
        <p:spPr>
          <a:xfrm>
            <a:off x="4261104" y="4206240"/>
            <a:ext cx="3456432" cy="1920240"/>
          </a:xfrm>
          <a:prstGeom prst="roundRect">
            <a:avLst>
              <a:gd name="adj" fmla="val 4762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2"/>
          <p:cNvSpPr/>
          <p:nvPr/>
        </p:nvSpPr>
        <p:spPr>
          <a:xfrm>
            <a:off x="4489704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9" name="Image 4" descr="/tmp/ct_deck/build/assets/icons/clipboar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8576" y="4553712"/>
            <a:ext cx="219456" cy="219456"/>
          </a:xfrm>
          <a:prstGeom prst="rect">
            <a:avLst/>
          </a:prstGeom>
        </p:spPr>
      </p:pic>
      <p:sp>
        <p:nvSpPr>
          <p:cNvPr id="40" name="Shape 33"/>
          <p:cNvSpPr/>
          <p:nvPr/>
        </p:nvSpPr>
        <p:spPr>
          <a:xfrm>
            <a:off x="5084064" y="4462272"/>
            <a:ext cx="2450592" cy="292608"/>
          </a:xfrm>
          <a:prstGeom prst="roundRect">
            <a:avLst>
              <a:gd name="adj" fmla="val 50000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4"/>
          <p:cNvSpPr/>
          <p:nvPr/>
        </p:nvSpPr>
        <p:spPr>
          <a:xfrm>
            <a:off x="5084064" y="4462272"/>
            <a:ext cx="2450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</a:t>
            </a:r>
            <a:endParaRPr lang="en-US" sz="1400" dirty="0"/>
          </a:p>
        </p:txBody>
      </p:sp>
      <p:sp>
        <p:nvSpPr>
          <p:cNvPr id="42" name="Text 35"/>
          <p:cNvSpPr/>
          <p:nvPr/>
        </p:nvSpPr>
        <p:spPr>
          <a:xfrm>
            <a:off x="4489704" y="502920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&amp; PMO Lead</a:t>
            </a:r>
            <a:endParaRPr lang="en-US" sz="1400" dirty="0"/>
          </a:p>
        </p:txBody>
      </p:sp>
      <p:sp>
        <p:nvSpPr>
          <p:cNvPr id="43" name="Text 36"/>
          <p:cNvSpPr/>
          <p:nvPr/>
        </p:nvSpPr>
        <p:spPr>
          <a:xfrm>
            <a:off x="4489704" y="5376672"/>
            <a:ext cx="29992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18+ yrs</a:t>
            </a:r>
            <a:endParaRPr lang="en-US" sz="1200" dirty="0"/>
          </a:p>
        </p:txBody>
      </p:sp>
      <p:sp>
        <p:nvSpPr>
          <p:cNvPr id="44" name="Text 37"/>
          <p:cNvSpPr/>
          <p:nvPr/>
        </p:nvSpPr>
        <p:spPr>
          <a:xfrm>
            <a:off x="4489704" y="5623560"/>
            <a:ext cx="29992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product delivery &amp; PMO</a:t>
            </a:r>
            <a:endParaRPr lang="en-US" sz="1100" dirty="0"/>
          </a:p>
        </p:txBody>
      </p:sp>
      <p:sp>
        <p:nvSpPr>
          <p:cNvPr id="45" name="Shape 38"/>
          <p:cNvSpPr/>
          <p:nvPr/>
        </p:nvSpPr>
        <p:spPr>
          <a:xfrm>
            <a:off x="7973568" y="4206240"/>
            <a:ext cx="3456432" cy="1920240"/>
          </a:xfrm>
          <a:prstGeom prst="roundRect">
            <a:avLst>
              <a:gd name="adj" fmla="val 4762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39"/>
          <p:cNvSpPr/>
          <p:nvPr/>
        </p:nvSpPr>
        <p:spPr>
          <a:xfrm>
            <a:off x="8202168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7" name="Image 5" descr="/tmp/ct_deck/build/assets/icons/syn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1040" y="4553712"/>
            <a:ext cx="219456" cy="219456"/>
          </a:xfrm>
          <a:prstGeom prst="rect">
            <a:avLst/>
          </a:prstGeom>
        </p:spPr>
      </p:pic>
      <p:sp>
        <p:nvSpPr>
          <p:cNvPr id="48" name="Shape 40"/>
          <p:cNvSpPr/>
          <p:nvPr/>
        </p:nvSpPr>
        <p:spPr>
          <a:xfrm>
            <a:off x="8796528" y="4462272"/>
            <a:ext cx="2450592" cy="292608"/>
          </a:xfrm>
          <a:prstGeom prst="roundRect">
            <a:avLst>
              <a:gd name="adj" fmla="val 50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1"/>
          <p:cNvSpPr/>
          <p:nvPr/>
        </p:nvSpPr>
        <p:spPr>
          <a:xfrm>
            <a:off x="8796528" y="4462272"/>
            <a:ext cx="2450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</a:t>
            </a:r>
            <a:endParaRPr lang="en-US" sz="1400" dirty="0"/>
          </a:p>
        </p:txBody>
      </p:sp>
      <p:sp>
        <p:nvSpPr>
          <p:cNvPr id="50" name="Text 42"/>
          <p:cNvSpPr/>
          <p:nvPr/>
        </p:nvSpPr>
        <p:spPr>
          <a:xfrm>
            <a:off x="8202168" y="5029200"/>
            <a:ext cx="29992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Delivery Lead</a:t>
            </a:r>
            <a:endParaRPr lang="en-US" sz="1400" dirty="0"/>
          </a:p>
        </p:txBody>
      </p:sp>
      <p:sp>
        <p:nvSpPr>
          <p:cNvPr id="51" name="Text 43"/>
          <p:cNvSpPr/>
          <p:nvPr/>
        </p:nvSpPr>
        <p:spPr>
          <a:xfrm>
            <a:off x="8202168" y="5376672"/>
            <a:ext cx="29992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yrs</a:t>
            </a:r>
            <a:endParaRPr lang="en-US" sz="1200" dirty="0"/>
          </a:p>
        </p:txBody>
      </p:sp>
      <p:sp>
        <p:nvSpPr>
          <p:cNvPr id="52" name="Text 44"/>
          <p:cNvSpPr/>
          <p:nvPr/>
        </p:nvSpPr>
        <p:spPr>
          <a:xfrm>
            <a:off x="8202168" y="5623560"/>
            <a:ext cx="29992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transformation &amp; release trains</a:t>
            </a:r>
            <a:endParaRPr lang="en-US" sz="1100" dirty="0"/>
          </a:p>
        </p:txBody>
      </p:sp>
      <p:sp>
        <p:nvSpPr>
          <p:cNvPr id="54" name="Text 45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55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29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ASSURANCE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Continuous Progression &amp; Measurable Impact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Talented teams · high performance · secure delivery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5303520" cy="1965960"/>
          </a:xfrm>
          <a:prstGeom prst="roundRect">
            <a:avLst>
              <a:gd name="adj" fmla="val 4651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22960" y="22677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tmp/ct_deck/build/assets/icons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2386584"/>
            <a:ext cx="219456" cy="21945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2231136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Talent &amp; Expertise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2960" y="2880360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certification path across the bench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22960" y="3227832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upskilling tied to active engagements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822960" y="3575304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career progression, associate to principal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126480" y="2011680"/>
            <a:ext cx="5303520" cy="1965960"/>
          </a:xfrm>
          <a:prstGeom prst="roundRect">
            <a:avLst>
              <a:gd name="adj" fmla="val 4651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400800" y="22677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tmp/ct_deck/build/assets/icons/bol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672" y="2386584"/>
            <a:ext cx="219456" cy="21945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040880" y="2231136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Delivery Excellence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6400800" y="2880360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Production-grade data &amp; AI products across multiple business functions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6400800" y="3227832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compliance with production run SLAs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6400800" y="3575304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commitments tracked and met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548640" y="4251960"/>
            <a:ext cx="5303520" cy="1965960"/>
          </a:xfrm>
          <a:prstGeom prst="roundRect">
            <a:avLst>
              <a:gd name="adj" fmla="val 4651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822960" y="450799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2" descr="/tmp/ct_deck/build/assets/icons/shie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32" y="4626864"/>
            <a:ext cx="219456" cy="219456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463040" y="4471416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 &amp; Security</a:t>
            </a:r>
            <a:endParaRPr lang="en-US" sz="1500" dirty="0"/>
          </a:p>
        </p:txBody>
      </p:sp>
      <p:sp>
        <p:nvSpPr>
          <p:cNvPr id="23" name="Text 18"/>
          <p:cNvSpPr/>
          <p:nvPr/>
        </p:nvSpPr>
        <p:spPr>
          <a:xfrm>
            <a:off x="822960" y="5120640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security audits passed</a:t>
            </a:r>
            <a:endParaRPr lang="en-US" sz="1100" dirty="0"/>
          </a:p>
        </p:txBody>
      </p:sp>
      <p:sp>
        <p:nvSpPr>
          <p:cNvPr id="24" name="Text 19"/>
          <p:cNvSpPr/>
          <p:nvPr/>
        </p:nvSpPr>
        <p:spPr>
          <a:xfrm>
            <a:off x="822960" y="5468112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Controls aligned to enterprise/group standards</a:t>
            </a:r>
            <a:endParaRPr lang="en-US" sz="1100" dirty="0"/>
          </a:p>
        </p:txBody>
      </p:sp>
      <p:sp>
        <p:nvSpPr>
          <p:cNvPr id="25" name="Text 20"/>
          <p:cNvSpPr/>
          <p:nvPr/>
        </p:nvSpPr>
        <p:spPr>
          <a:xfrm>
            <a:off x="822960" y="5815584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hybrid delivery model</a:t>
            </a:r>
            <a:endParaRPr lang="en-US" sz="1100" dirty="0"/>
          </a:p>
        </p:txBody>
      </p:sp>
      <p:sp>
        <p:nvSpPr>
          <p:cNvPr id="26" name="Shape 21"/>
          <p:cNvSpPr/>
          <p:nvPr/>
        </p:nvSpPr>
        <p:spPr>
          <a:xfrm>
            <a:off x="6126480" y="4251960"/>
            <a:ext cx="5303520" cy="1965960"/>
          </a:xfrm>
          <a:prstGeom prst="roundRect">
            <a:avLst>
              <a:gd name="adj" fmla="val 4651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2"/>
          <p:cNvSpPr/>
          <p:nvPr/>
        </p:nvSpPr>
        <p:spPr>
          <a:xfrm>
            <a:off x="6400800" y="450799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1B7E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3" descr="/tmp/ct_deck/build/assets/icons/syn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9672" y="4626864"/>
            <a:ext cx="219456" cy="219456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040880" y="4471416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Resilience</a:t>
            </a:r>
            <a:endParaRPr lang="en-US" sz="1500" dirty="0"/>
          </a:p>
        </p:txBody>
      </p:sp>
      <p:sp>
        <p:nvSpPr>
          <p:cNvPr id="30" name="Text 24"/>
          <p:cNvSpPr/>
          <p:nvPr/>
        </p:nvSpPr>
        <p:spPr>
          <a:xfrm>
            <a:off x="6400800" y="5120640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continuity ensured through disruption</a:t>
            </a:r>
            <a:endParaRPr lang="en-US" sz="1100" dirty="0"/>
          </a:p>
        </p:txBody>
      </p:sp>
      <p:sp>
        <p:nvSpPr>
          <p:cNvPr id="31" name="Text 25"/>
          <p:cNvSpPr/>
          <p:nvPr/>
        </p:nvSpPr>
        <p:spPr>
          <a:xfrm>
            <a:off x="6400800" y="5468112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quality maintained under pressure</a:t>
            </a:r>
            <a:endParaRPr lang="en-US" sz="1100" dirty="0"/>
          </a:p>
        </p:txBody>
      </p:sp>
      <p:sp>
        <p:nvSpPr>
          <p:cNvPr id="32" name="Text 26"/>
          <p:cNvSpPr/>
          <p:nvPr/>
        </p:nvSpPr>
        <p:spPr>
          <a:xfrm>
            <a:off x="6400800" y="5815584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talent retention across engagements</a:t>
            </a:r>
            <a:endParaRPr lang="en-US" sz="1100" dirty="0"/>
          </a:p>
        </p:txBody>
      </p:sp>
      <p:sp>
        <p:nvSpPr>
          <p:cNvPr id="34" name="Text 27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35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8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5297DEB-47BD-A1A1-E189-283271BF561B}"/>
              </a:ext>
            </a:extLst>
          </p:cNvPr>
          <p:cNvSpPr/>
          <p:nvPr/>
        </p:nvSpPr>
        <p:spPr>
          <a:xfrm>
            <a:off x="9387840" y="4889501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5374B040-B345-2B45-B7FB-2E32222A4B40}"/>
              </a:ext>
            </a:extLst>
          </p:cNvPr>
          <p:cNvSpPr/>
          <p:nvPr/>
        </p:nvSpPr>
        <p:spPr>
          <a:xfrm>
            <a:off x="546100" y="22606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8684652-E310-8843-9330-80E6D2757E0D}"/>
              </a:ext>
            </a:extLst>
          </p:cNvPr>
          <p:cNvSpPr/>
          <p:nvPr/>
        </p:nvSpPr>
        <p:spPr>
          <a:xfrm>
            <a:off x="2766060" y="22606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DAEFDE1-E236-A348-A5F7-71F59B4CB83B}"/>
              </a:ext>
            </a:extLst>
          </p:cNvPr>
          <p:cNvSpPr/>
          <p:nvPr/>
        </p:nvSpPr>
        <p:spPr>
          <a:xfrm>
            <a:off x="4986020" y="22606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8DC7FCE-BC1A-6047-8558-6598F0CA2382}"/>
              </a:ext>
            </a:extLst>
          </p:cNvPr>
          <p:cNvSpPr/>
          <p:nvPr/>
        </p:nvSpPr>
        <p:spPr>
          <a:xfrm>
            <a:off x="7205980" y="22606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56182E12-E75A-CA41-AC3C-A342FE259012}"/>
              </a:ext>
            </a:extLst>
          </p:cNvPr>
          <p:cNvSpPr/>
          <p:nvPr/>
        </p:nvSpPr>
        <p:spPr>
          <a:xfrm>
            <a:off x="9425940" y="22606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012A3AB-0711-AB47-AE46-02F9160931AA}"/>
              </a:ext>
            </a:extLst>
          </p:cNvPr>
          <p:cNvSpPr/>
          <p:nvPr/>
        </p:nvSpPr>
        <p:spPr>
          <a:xfrm>
            <a:off x="546100" y="35814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42F2B1C-29DC-3B44-BB5F-8678654F2C89}"/>
              </a:ext>
            </a:extLst>
          </p:cNvPr>
          <p:cNvSpPr/>
          <p:nvPr/>
        </p:nvSpPr>
        <p:spPr>
          <a:xfrm>
            <a:off x="2766060" y="35814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B21316D-F9C2-894D-98B7-AEAAB57F3B80}"/>
              </a:ext>
            </a:extLst>
          </p:cNvPr>
          <p:cNvSpPr/>
          <p:nvPr/>
        </p:nvSpPr>
        <p:spPr>
          <a:xfrm>
            <a:off x="4986020" y="35814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C7C0DA2-F867-F04F-8853-5F238CD943C8}"/>
              </a:ext>
            </a:extLst>
          </p:cNvPr>
          <p:cNvSpPr/>
          <p:nvPr/>
        </p:nvSpPr>
        <p:spPr>
          <a:xfrm>
            <a:off x="7205980" y="35814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417FD3-621E-0146-922F-31D27D22DA63}"/>
              </a:ext>
            </a:extLst>
          </p:cNvPr>
          <p:cNvSpPr/>
          <p:nvPr/>
        </p:nvSpPr>
        <p:spPr>
          <a:xfrm>
            <a:off x="9425940" y="35814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7EB786E-4257-B641-8E4E-CDE9E847A4A6}"/>
              </a:ext>
            </a:extLst>
          </p:cNvPr>
          <p:cNvSpPr/>
          <p:nvPr/>
        </p:nvSpPr>
        <p:spPr>
          <a:xfrm>
            <a:off x="546100" y="49022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8CAA151-F2E9-AE47-92F4-75E61F13D741}"/>
              </a:ext>
            </a:extLst>
          </p:cNvPr>
          <p:cNvSpPr/>
          <p:nvPr/>
        </p:nvSpPr>
        <p:spPr>
          <a:xfrm>
            <a:off x="2766060" y="49022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3FDD36B-D4BB-EC4B-A7A1-6A3977DF78D9}"/>
              </a:ext>
            </a:extLst>
          </p:cNvPr>
          <p:cNvSpPr/>
          <p:nvPr/>
        </p:nvSpPr>
        <p:spPr>
          <a:xfrm>
            <a:off x="4986020" y="49022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C0BCE15-BB3B-1042-9818-DC1C7E89AE95}"/>
              </a:ext>
            </a:extLst>
          </p:cNvPr>
          <p:cNvSpPr/>
          <p:nvPr/>
        </p:nvSpPr>
        <p:spPr>
          <a:xfrm>
            <a:off x="7205980" y="4902200"/>
            <a:ext cx="2042160" cy="1143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E9EAF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274" name="Google Shape;274;p27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17200" y="596900"/>
            <a:ext cx="8128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7" title="Applus+_logo_h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6660" y="2629719"/>
            <a:ext cx="1320800" cy="4047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27"/>
          <p:cNvGrpSpPr/>
          <p:nvPr/>
        </p:nvGrpSpPr>
        <p:grpSpPr>
          <a:xfrm>
            <a:off x="9966593" y="5139725"/>
            <a:ext cx="884654" cy="558800"/>
            <a:chOff x="344925" y="1467363"/>
            <a:chExt cx="1485225" cy="938155"/>
          </a:xfrm>
        </p:grpSpPr>
        <p:pic>
          <p:nvPicPr>
            <p:cNvPr id="277" name="Google Shape;277;p27" title="Mastercard-Emblem.png"/>
            <p:cNvPicPr preferRelativeResize="0"/>
            <p:nvPr/>
          </p:nvPicPr>
          <p:blipFill rotWithShape="1">
            <a:blip r:embed="rId5">
              <a:alphaModFix/>
            </a:blip>
            <a:srcRect t="30584" r="69271" b="32447"/>
            <a:stretch/>
          </p:blipFill>
          <p:spPr>
            <a:xfrm>
              <a:off x="683987" y="1467363"/>
              <a:ext cx="807101" cy="546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27" title="Mastercard-Emblem.png"/>
            <p:cNvPicPr preferRelativeResize="0"/>
            <p:nvPr/>
          </p:nvPicPr>
          <p:blipFill rotWithShape="1">
            <a:blip r:embed="rId5">
              <a:alphaModFix/>
            </a:blip>
            <a:srcRect l="32217" t="30584" b="32447"/>
            <a:stretch/>
          </p:blipFill>
          <p:spPr>
            <a:xfrm>
              <a:off x="344925" y="1949867"/>
              <a:ext cx="1485225" cy="4556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9" name="Google Shape;279;p27"/>
          <p:cNvSpPr txBox="1"/>
          <p:nvPr/>
        </p:nvSpPr>
        <p:spPr>
          <a:xfrm>
            <a:off x="546100" y="711200"/>
            <a:ext cx="106045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t" anchorCtr="0">
            <a:sp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Trusted by Enterprises and Governments</a:t>
            </a:r>
          </a:p>
        </p:txBody>
      </p:sp>
      <p:grpSp>
        <p:nvGrpSpPr>
          <p:cNvPr id="280" name="Google Shape;280;p27"/>
          <p:cNvGrpSpPr/>
          <p:nvPr/>
        </p:nvGrpSpPr>
        <p:grpSpPr>
          <a:xfrm>
            <a:off x="3320638" y="2552700"/>
            <a:ext cx="933003" cy="558800"/>
            <a:chOff x="2001800" y="1449638"/>
            <a:chExt cx="1486852" cy="890513"/>
          </a:xfrm>
        </p:grpSpPr>
        <p:pic>
          <p:nvPicPr>
            <p:cNvPr id="281" name="Google Shape;281;p27" title="ChatGPT Image May 5, 2026, 03_46_22 PM.png"/>
            <p:cNvPicPr preferRelativeResize="0"/>
            <p:nvPr/>
          </p:nvPicPr>
          <p:blipFill rotWithShape="1">
            <a:blip r:embed="rId6">
              <a:alphaModFix/>
            </a:blip>
            <a:srcRect l="30012" t="37776" r="8019" b="41910"/>
            <a:stretch/>
          </p:blipFill>
          <p:spPr>
            <a:xfrm>
              <a:off x="2001800" y="2015233"/>
              <a:ext cx="1486852" cy="3249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27" title="ChatGPT Image May 5, 2026, 03_46_22 PM.png"/>
            <p:cNvPicPr preferRelativeResize="0"/>
            <p:nvPr/>
          </p:nvPicPr>
          <p:blipFill rotWithShape="1">
            <a:blip r:embed="rId6">
              <a:alphaModFix/>
            </a:blip>
            <a:srcRect l="9004" t="31383" r="71724" b="39094"/>
            <a:stretch/>
          </p:blipFill>
          <p:spPr>
            <a:xfrm>
              <a:off x="2460457" y="1449638"/>
              <a:ext cx="569537" cy="5816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3" name="Google Shape;283;p27" title="download (3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86620" y="2627260"/>
            <a:ext cx="1320800" cy="409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7" title="download (3)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87780" y="3873500"/>
            <a:ext cx="558800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7" title="download (2)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67818" y="3873500"/>
            <a:ext cx="638642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7" title="MTc2OTU3NDU0NTY5Nzk5MDkxZDQzZTI=.png"/>
          <p:cNvPicPr preferRelativeResize="0"/>
          <p:nvPr/>
        </p:nvPicPr>
        <p:blipFill rotWithShape="1">
          <a:blip r:embed="rId10">
            <a:alphaModFix/>
          </a:blip>
          <a:srcRect t="27321" b="25337"/>
          <a:stretch/>
        </p:blipFill>
        <p:spPr>
          <a:xfrm>
            <a:off x="5416928" y="3873500"/>
            <a:ext cx="1180342" cy="5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7" title="mdgroup-logo-colour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66660" y="4010571"/>
            <a:ext cx="1320800" cy="284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786620" y="3991003"/>
            <a:ext cx="1320800" cy="32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06780" y="5334375"/>
            <a:ext cx="1320800" cy="2786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0" name="Google Shape;290;p27"/>
          <p:cNvGrpSpPr/>
          <p:nvPr/>
        </p:nvGrpSpPr>
        <p:grpSpPr>
          <a:xfrm>
            <a:off x="5458563" y="2552700"/>
            <a:ext cx="1097072" cy="558800"/>
            <a:chOff x="3458048" y="1437125"/>
            <a:chExt cx="1760850" cy="896899"/>
          </a:xfrm>
        </p:grpSpPr>
        <p:pic>
          <p:nvPicPr>
            <p:cNvPr id="291" name="Google Shape;291;p27" title="download (5).png"/>
            <p:cNvPicPr preferRelativeResize="0"/>
            <p:nvPr/>
          </p:nvPicPr>
          <p:blipFill rotWithShape="1">
            <a:blip r:embed="rId14">
              <a:alphaModFix/>
            </a:blip>
            <a:srcRect t="32608" r="82064" b="29480"/>
            <a:stretch/>
          </p:blipFill>
          <p:spPr>
            <a:xfrm>
              <a:off x="4082210" y="1437125"/>
              <a:ext cx="512525" cy="606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27" title="download (5).png"/>
            <p:cNvPicPr preferRelativeResize="0"/>
            <p:nvPr/>
          </p:nvPicPr>
          <p:blipFill rotWithShape="1">
            <a:blip r:embed="rId14">
              <a:alphaModFix/>
            </a:blip>
            <a:srcRect l="22033" t="42043" b="33234"/>
            <a:stretch/>
          </p:blipFill>
          <p:spPr>
            <a:xfrm>
              <a:off x="3458048" y="2021360"/>
              <a:ext cx="1760850" cy="31266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3" name="Google Shape;293;p27" title="download (7)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126740" y="5248873"/>
            <a:ext cx="1320800" cy="449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7" title="Sherbet_Motivation_Motor_Logo_Black.pn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346700" y="5293265"/>
            <a:ext cx="1320800" cy="360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7" title="ChatGPT Image May 23, 2026, 12_50_52 PM.png"/>
          <p:cNvPicPr preferRelativeResize="0"/>
          <p:nvPr/>
        </p:nvPicPr>
        <p:blipFill rotWithShape="1">
          <a:blip r:embed="rId17">
            <a:alphaModFix/>
          </a:blip>
          <a:srcRect l="12194" t="31918" r="12630" b="39144"/>
          <a:stretch/>
        </p:blipFill>
        <p:spPr>
          <a:xfrm>
            <a:off x="7566660" y="5304226"/>
            <a:ext cx="1320800" cy="338947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Hdr 701"/>
          <p:cNvSpPr txBox="1"/>
          <p:nvPr/>
        </p:nvSpPr>
        <p:spPr>
          <a:xfrm>
            <a:off x="546100" y="406400"/>
            <a:ext cx="9144000" cy="317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PORTFOLIO</a:t>
            </a:r>
          </a:p>
        </p:txBody>
      </p:sp>
      <p:sp>
        <p:nvSpPr>
          <p:cNvPr id="701" name="Hdr 702"/>
          <p:cNvSpPr txBox="1"/>
          <p:nvPr/>
        </p:nvSpPr>
        <p:spPr>
          <a:xfrm>
            <a:off x="546100" y="1460500"/>
            <a:ext cx="108839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teams have delivered data, AI and engineering work for organizations across defense, public sector, financial services, healthcare and consumer industries.</a:t>
            </a:r>
          </a:p>
        </p:txBody>
      </p:sp>
      <p:pic>
        <p:nvPicPr>
          <p:cNvPr id="3" name="Picture 2" descr="Thales (old) - Connected Cars and Cyber Security">
            <a:extLst>
              <a:ext uri="{FF2B5EF4-FFF2-40B4-BE49-F238E27FC236}">
                <a16:creationId xmlns:a16="http://schemas.microsoft.com/office/drawing/2014/main" id="{BF1F9D54-BF0E-BEA1-A126-51E71BF7BC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3402" y="2505074"/>
            <a:ext cx="1761978" cy="606426"/>
          </a:xfrm>
          <a:prstGeom prst="rect">
            <a:avLst/>
          </a:prstGeom>
        </p:spPr>
      </p:pic>
      <p:sp>
        <p:nvSpPr>
          <p:cNvPr id="4" name="Text 35">
            <a:extLst>
              <a:ext uri="{FF2B5EF4-FFF2-40B4-BE49-F238E27FC236}">
                <a16:creationId xmlns:a16="http://schemas.microsoft.com/office/drawing/2014/main" id="{D62A3404-7CB4-8BDB-FF98-5AB056EB6799}"/>
              </a:ext>
            </a:extLst>
          </p:cNvPr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65434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Industries We Serve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approach adapts to every sector – regulated, data-intensive and customer-facing alike.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2555748" cy="2057400"/>
          </a:xfrm>
          <a:prstGeom prst="roundRect">
            <a:avLst>
              <a:gd name="adj" fmla="val 4444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31520" y="216712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1E1B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tmp/ct_deck/build/assets/icons/shie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82" y="2276490"/>
            <a:ext cx="201900" cy="2019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94944" y="2715768"/>
            <a:ext cx="22631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&amp; Security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94944" y="3264408"/>
            <a:ext cx="22631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Mission-critical systems, geospatial intelligence and secure data platforms.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323844" y="1965960"/>
            <a:ext cx="2555748" cy="2057400"/>
          </a:xfrm>
          <a:prstGeom prst="roundRect">
            <a:avLst>
              <a:gd name="adj" fmla="val 4444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506724" y="216712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tmp/ct_deck/build/assets/icons/land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086" y="2276490"/>
            <a:ext cx="201900" cy="2019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470148" y="2715768"/>
            <a:ext cx="22631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E-Governance &amp; Digital Transformation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470148" y="3264408"/>
            <a:ext cx="22631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Citizen-centric digital services, delivered securely and at scale.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099048" y="1965960"/>
            <a:ext cx="2555748" cy="2057400"/>
          </a:xfrm>
          <a:prstGeom prst="roundRect">
            <a:avLst>
              <a:gd name="adj" fmla="val 4444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6281928" y="216712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tmp/ct_deck/build/assets/icons/heartbea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290" y="2276490"/>
            <a:ext cx="201900" cy="2019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245352" y="2715768"/>
            <a:ext cx="22631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&amp; Life Sciences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245352" y="3264408"/>
            <a:ext cx="22631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patient outcomes, compliant platforms and faster clinical innovation.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8874252" y="1965960"/>
            <a:ext cx="2555748" cy="2057400"/>
          </a:xfrm>
          <a:prstGeom prst="roundRect">
            <a:avLst>
              <a:gd name="adj" fmla="val 4444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9057132" y="216712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/tmp/ct_deck/build/assets/icons/coin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6494" y="2276490"/>
            <a:ext cx="201900" cy="2019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020556" y="2715768"/>
            <a:ext cx="22631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Services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020556" y="3264408"/>
            <a:ext cx="22631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Secure, efficient operations and trusted, data-driven customer experiences.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548640" y="4251960"/>
            <a:ext cx="2555748" cy="2057400"/>
          </a:xfrm>
          <a:prstGeom prst="roundRect">
            <a:avLst>
              <a:gd name="adj" fmla="val 4444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731520" y="445312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11B7E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4" descr="/tmp/ct_deck/build/assets/icons/shoppingcar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882" y="4562490"/>
            <a:ext cx="201900" cy="2019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94944" y="5001768"/>
            <a:ext cx="22631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&amp; E-commerce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694944" y="5550408"/>
            <a:ext cx="2263140" cy="466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Seamless customer journeys and smarter, demand-driven operations.</a:t>
            </a:r>
            <a:endParaRPr lang="en-US" sz="1100" dirty="0"/>
          </a:p>
        </p:txBody>
      </p:sp>
      <p:sp>
        <p:nvSpPr>
          <p:cNvPr id="30" name="Shape 23"/>
          <p:cNvSpPr/>
          <p:nvPr/>
        </p:nvSpPr>
        <p:spPr>
          <a:xfrm>
            <a:off x="3323844" y="4251960"/>
            <a:ext cx="2555748" cy="2057400"/>
          </a:xfrm>
          <a:prstGeom prst="roundRect">
            <a:avLst>
              <a:gd name="adj" fmla="val 4444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3506724" y="445312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5" descr="/tmp/ct_deck/build/assets/icons/boxope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6086" y="4562490"/>
            <a:ext cx="201900" cy="20190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3470148" y="5001768"/>
            <a:ext cx="22631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 Goods (FMCG)</a:t>
            </a:r>
            <a:endParaRPr lang="en-US" sz="1400" dirty="0"/>
          </a:p>
        </p:txBody>
      </p:sp>
      <p:sp>
        <p:nvSpPr>
          <p:cNvPr id="34" name="Text 26"/>
          <p:cNvSpPr/>
          <p:nvPr/>
        </p:nvSpPr>
        <p:spPr>
          <a:xfrm>
            <a:off x="3470148" y="5550408"/>
            <a:ext cx="2263140" cy="57330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product launches, demand-driven supply and smarter retail execution.</a:t>
            </a:r>
            <a:endParaRPr lang="en-US" sz="1100" dirty="0"/>
          </a:p>
        </p:txBody>
      </p:sp>
      <p:sp>
        <p:nvSpPr>
          <p:cNvPr id="35" name="Shape 27"/>
          <p:cNvSpPr/>
          <p:nvPr/>
        </p:nvSpPr>
        <p:spPr>
          <a:xfrm>
            <a:off x="6099048" y="4251960"/>
            <a:ext cx="2555748" cy="2057400"/>
          </a:xfrm>
          <a:prstGeom prst="roundRect">
            <a:avLst>
              <a:gd name="adj" fmla="val 4444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28"/>
          <p:cNvSpPr/>
          <p:nvPr/>
        </p:nvSpPr>
        <p:spPr>
          <a:xfrm>
            <a:off x="6281928" y="445312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7" name="Image 6" descr="/tmp/ct_deck/build/assets/icons/industr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1290" y="4562490"/>
            <a:ext cx="201900" cy="20190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6245352" y="5001768"/>
            <a:ext cx="22631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 &amp; Supply Chain</a:t>
            </a:r>
            <a:endParaRPr lang="en-US" sz="1400" dirty="0"/>
          </a:p>
        </p:txBody>
      </p:sp>
      <p:sp>
        <p:nvSpPr>
          <p:cNvPr id="39" name="Text 30"/>
          <p:cNvSpPr/>
          <p:nvPr/>
        </p:nvSpPr>
        <p:spPr>
          <a:xfrm>
            <a:off x="6245352" y="5514198"/>
            <a:ext cx="22631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Leaner production, connected supply chains and less costly downtime.</a:t>
            </a:r>
            <a:endParaRPr lang="en-US" sz="1100" dirty="0"/>
          </a:p>
        </p:txBody>
      </p:sp>
      <p:sp>
        <p:nvSpPr>
          <p:cNvPr id="40" name="Shape 31"/>
          <p:cNvSpPr/>
          <p:nvPr/>
        </p:nvSpPr>
        <p:spPr>
          <a:xfrm>
            <a:off x="8874252" y="4251960"/>
            <a:ext cx="2555748" cy="2057400"/>
          </a:xfrm>
          <a:prstGeom prst="roundRect">
            <a:avLst>
              <a:gd name="adj" fmla="val 4444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2"/>
          <p:cNvSpPr/>
          <p:nvPr/>
        </p:nvSpPr>
        <p:spPr>
          <a:xfrm>
            <a:off x="9057132" y="445312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2" name="Image 7" descr="/tmp/ct_deck/build/assets/icons/build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66494" y="4562490"/>
            <a:ext cx="201900" cy="20190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9020556" y="5001768"/>
            <a:ext cx="22631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Sector</a:t>
            </a:r>
            <a:endParaRPr lang="en-US" sz="1400" dirty="0"/>
          </a:p>
        </p:txBody>
      </p:sp>
      <p:sp>
        <p:nvSpPr>
          <p:cNvPr id="44" name="Text 34"/>
          <p:cNvSpPr/>
          <p:nvPr/>
        </p:nvSpPr>
        <p:spPr>
          <a:xfrm>
            <a:off x="9020556" y="5550408"/>
            <a:ext cx="22631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Citizen services and public infrastructure delivered securely at scale.</a:t>
            </a:r>
            <a:endParaRPr lang="en-US" sz="1100" dirty="0"/>
          </a:p>
        </p:txBody>
      </p:sp>
      <p:sp>
        <p:nvSpPr>
          <p:cNvPr id="46" name="Text 35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47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54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MODELS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Ways to Work With Us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444240" cy="3931920"/>
          </a:xfrm>
          <a:prstGeom prst="roundRect">
            <a:avLst>
              <a:gd name="adj" fmla="val 2655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2895600" cy="365760"/>
          </a:xfrm>
          <a:prstGeom prst="roundRect">
            <a:avLst>
              <a:gd name="adj" fmla="val 15000"/>
            </a:avLst>
          </a:prstGeom>
          <a:solidFill>
            <a:srgbClr val="11B7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965960"/>
            <a:ext cx="289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CAPACITY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468880"/>
            <a:ext cx="298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Staff Augmentation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310896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experts on demand, deployed in days not months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" y="388620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only for active capacity – scale up or down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466344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filling skill gaps or accelerating a sprint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67200" y="1691640"/>
            <a:ext cx="3444240" cy="3931920"/>
          </a:xfrm>
          <a:prstGeom prst="roundRect">
            <a:avLst>
              <a:gd name="adj" fmla="val 2655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41520" y="1965960"/>
            <a:ext cx="2895600" cy="365760"/>
          </a:xfrm>
          <a:prstGeom prst="roundRect">
            <a:avLst>
              <a:gd name="adj" fmla="val 15000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41520" y="1965960"/>
            <a:ext cx="289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PARTNERSHIP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95800" y="2468880"/>
            <a:ext cx="298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Dedicated Teams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541520" y="310896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embedded engineering org – no hiring or HR overhead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41520" y="388620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aligned to your roadmap and delivery priorities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41520" y="466344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scaling without permanent headcount risk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85760" y="1691640"/>
            <a:ext cx="3444240" cy="3931920"/>
          </a:xfrm>
          <a:prstGeom prst="roundRect">
            <a:avLst>
              <a:gd name="adj" fmla="val 2655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260080" y="1965960"/>
            <a:ext cx="2895600" cy="365760"/>
          </a:xfrm>
          <a:prstGeom prst="roundRect">
            <a:avLst>
              <a:gd name="adj" fmla="val 15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260080" y="1965960"/>
            <a:ext cx="289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OWNERSHIP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14360" y="2468880"/>
            <a:ext cx="298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Managed Delivery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8260080" y="310896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own the delivery risk – you receive a finished product on time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260080" y="388620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Predictable investment: fixed scope, timeline &amp; budget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60080" y="4663440"/>
            <a:ext cx="289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leaders who want outcomes, not status updates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48640" y="5943600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leadership oversight  ·  AI-native delivery  ·  Full code ownership  ·  UK governance, MENA delivery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Secure Delivery, IP Ownership &amp; Confidentiality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code, data and IP stay yours – protected by NDA, secure delivery and clear governance.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5303520" cy="1691640"/>
          </a:xfrm>
          <a:prstGeom prst="roundRect">
            <a:avLst>
              <a:gd name="adj" fmla="val 5405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463040" y="25146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NDA-Backed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315468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engagement under mutual NDA, with least-privilege access to your systems.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126480" y="2286000"/>
            <a:ext cx="5303520" cy="1691640"/>
          </a:xfrm>
          <a:prstGeom prst="roundRect">
            <a:avLst>
              <a:gd name="adj" fmla="val 5405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040880" y="25146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 IP Ownership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00800" y="315468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own all source code, documentation and handover materials – no vendor lock-in.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4251960"/>
            <a:ext cx="5303520" cy="1691640"/>
          </a:xfrm>
          <a:prstGeom prst="roundRect">
            <a:avLst>
              <a:gd name="adj" fmla="val 5405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463040" y="448056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Secure by Design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22960" y="512064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QA and security practices aligned with enterprise-grade standards.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126480" y="4251960"/>
            <a:ext cx="5303520" cy="1691640"/>
          </a:xfrm>
          <a:prstGeom prst="roundRect">
            <a:avLst>
              <a:gd name="adj" fmla="val 5405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040880" y="448056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UK Governance, MENA Delivery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00800" y="512064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oversight from the UK with cost-efficient regional delivery.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48640" y="6080760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NDA-Backed   ·   Full Code Ownership   ·   Secure by Design   ·   Total Transparency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804672" y="2515849"/>
            <a:ext cx="566928" cy="566928"/>
            <a:chOff x="804672" y="2286000"/>
            <a:chExt cx="566928" cy="566928"/>
          </a:xfrm>
        </p:grpSpPr>
        <p:sp>
          <p:nvSpPr>
            <p:cNvPr id="25" name="Shape 4"/>
            <p:cNvSpPr/>
            <p:nvPr/>
          </p:nvSpPr>
          <p:spPr>
            <a:xfrm>
              <a:off x="804672" y="2286000"/>
              <a:ext cx="566928" cy="566928"/>
            </a:xfrm>
            <a:prstGeom prst="roundRect">
              <a:avLst>
                <a:gd name="adj" fmla="val 26000"/>
              </a:avLst>
            </a:prstGeom>
            <a:solidFill>
              <a:srgbClr val="8B2FC9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6" name="Image 1" descr="icons/lock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0735" y="2422063"/>
              <a:ext cx="294803" cy="294803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47324" y="2519315"/>
            <a:ext cx="566928" cy="566928"/>
            <a:chOff x="3621024" y="2286000"/>
            <a:chExt cx="566928" cy="566928"/>
          </a:xfrm>
        </p:grpSpPr>
        <p:sp>
          <p:nvSpPr>
            <p:cNvPr id="28" name="Shape 8"/>
            <p:cNvSpPr/>
            <p:nvPr/>
          </p:nvSpPr>
          <p:spPr>
            <a:xfrm>
              <a:off x="3621024" y="2286000"/>
              <a:ext cx="566928" cy="566928"/>
            </a:xfrm>
            <a:prstGeom prst="roundRect">
              <a:avLst>
                <a:gd name="adj" fmla="val 26000"/>
              </a:avLst>
            </a:prstGeom>
            <a:solidFill>
              <a:srgbClr val="2E7DF6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9" name="Image 2" descr="icons/key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57087" y="2422063"/>
              <a:ext cx="294803" cy="294803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04672" y="4471972"/>
            <a:ext cx="566928" cy="566928"/>
            <a:chOff x="6437376" y="2286000"/>
            <a:chExt cx="566928" cy="566928"/>
          </a:xfrm>
        </p:grpSpPr>
        <p:sp>
          <p:nvSpPr>
            <p:cNvPr id="31" name="Shape 12"/>
            <p:cNvSpPr/>
            <p:nvPr/>
          </p:nvSpPr>
          <p:spPr>
            <a:xfrm>
              <a:off x="6437376" y="2286000"/>
              <a:ext cx="566928" cy="566928"/>
            </a:xfrm>
            <a:prstGeom prst="roundRect">
              <a:avLst>
                <a:gd name="adj" fmla="val 26000"/>
              </a:avLst>
            </a:prstGeom>
            <a:solidFill>
              <a:srgbClr val="5B34E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32" name="Image 3" descr="icons/shiel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3439" y="2422063"/>
              <a:ext cx="294803" cy="294803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6369755" y="4471972"/>
            <a:ext cx="566928" cy="566928"/>
            <a:chOff x="9253728" y="2286000"/>
            <a:chExt cx="566928" cy="566928"/>
          </a:xfrm>
        </p:grpSpPr>
        <p:sp>
          <p:nvSpPr>
            <p:cNvPr id="34" name="Shape 16"/>
            <p:cNvSpPr/>
            <p:nvPr/>
          </p:nvSpPr>
          <p:spPr>
            <a:xfrm>
              <a:off x="9253728" y="2286000"/>
              <a:ext cx="566928" cy="566928"/>
            </a:xfrm>
            <a:prstGeom prst="roundRect">
              <a:avLst>
                <a:gd name="adj" fmla="val 26000"/>
              </a:avLst>
            </a:prstGeom>
            <a:solidFill>
              <a:srgbClr val="11B7E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35" name="Image 4" descr="icons/glob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89791" y="2422063"/>
              <a:ext cx="294803" cy="294803"/>
            </a:xfrm>
            <a:prstGeom prst="rect">
              <a:avLst/>
            </a:prstGeom>
          </p:spPr>
        </p:pic>
      </p:grpSp>
      <p:pic>
        <p:nvPicPr>
          <p:cNvPr id="36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img/div_dat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080" y="2331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>
                <a:solidFill>
                  <a:srgbClr val="11B7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21792" y="269748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&amp; Profile Library</a:t>
            </a:r>
            <a:endParaRPr lang="en-US" sz="4000" dirty="0"/>
          </a:p>
        </p:txBody>
      </p:sp>
      <p:sp>
        <p:nvSpPr>
          <p:cNvPr id="10" name="Shape 6"/>
          <p:cNvSpPr/>
          <p:nvPr/>
        </p:nvSpPr>
        <p:spPr>
          <a:xfrm>
            <a:off x="658368" y="3703320"/>
            <a:ext cx="1280160" cy="0"/>
          </a:xfrm>
          <a:prstGeom prst="line">
            <a:avLst/>
          </a:prstGeom>
          <a:noFill/>
          <a:ln w="31750">
            <a:solidFill>
              <a:srgbClr val="2E7D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40080" y="3886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definitions and example profiles for each of the six practices – Data Engineering, Artificial Intelligence, DataOps, Product Management, Agile Delivery and Software Engineering.</a:t>
            </a:r>
            <a:endParaRPr lang="en-US" sz="1600" dirty="0"/>
          </a:p>
        </p:txBody>
      </p:sp>
      <p:pic>
        <p:nvPicPr>
          <p:cNvPr id="13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658367"/>
            <a:ext cx="1234440" cy="1140142"/>
          </a:xfrm>
          <a:prstGeom prst="rect">
            <a:avLst/>
          </a:prstGeom>
        </p:spPr>
      </p:pic>
      <p:sp>
        <p:nvSpPr>
          <p:cNvPr id="15" name="Shape 0"/>
          <p:cNvSpPr/>
          <p:nvPr/>
        </p:nvSpPr>
        <p:spPr>
          <a:xfrm>
            <a:off x="8732520" y="1965960"/>
            <a:ext cx="2926080" cy="2926080"/>
          </a:xfrm>
          <a:prstGeom prst="ellipse">
            <a:avLst/>
          </a:prstGeom>
          <a:solidFill>
            <a:srgbClr val="141235">
              <a:alpha val="65000"/>
            </a:srgbClr>
          </a:solidFill>
          <a:ln w="1587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1" descr="icons/database.png"/>
          <p:cNvPicPr>
            <a:picLocks noChangeAspect="1"/>
          </p:cNvPicPr>
          <p:nvPr/>
        </p:nvPicPr>
        <p:blipFill>
          <a:blip r:embed="rId5">
            <a:alphaModFix amt="94000"/>
          </a:blip>
          <a:stretch>
            <a:fillRect/>
          </a:stretch>
        </p:blipFill>
        <p:spPr>
          <a:xfrm>
            <a:off x="9601200" y="2834640"/>
            <a:ext cx="118872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625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img/div_dat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080" y="2331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11B7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21792" y="269748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Engineering</a:t>
            </a:r>
            <a:endParaRPr lang="en-US" sz="4000" dirty="0"/>
          </a:p>
        </p:txBody>
      </p:sp>
      <p:sp>
        <p:nvSpPr>
          <p:cNvPr id="10" name="Shape 6"/>
          <p:cNvSpPr/>
          <p:nvPr/>
        </p:nvSpPr>
        <p:spPr>
          <a:xfrm>
            <a:off x="658368" y="3703320"/>
            <a:ext cx="1280160" cy="0"/>
          </a:xfrm>
          <a:prstGeom prst="line">
            <a:avLst/>
          </a:prstGeom>
          <a:noFill/>
          <a:ln w="31750">
            <a:solidFill>
              <a:srgbClr val="2E7D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40080" y="3886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Design, build and operate trusted data platforms.</a:t>
            </a:r>
            <a:endParaRPr lang="en-US" sz="1600" dirty="0"/>
          </a:p>
        </p:txBody>
      </p:sp>
      <p:pic>
        <p:nvPicPr>
          <p:cNvPr id="13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658367"/>
            <a:ext cx="1234440" cy="1140142"/>
          </a:xfrm>
          <a:prstGeom prst="rect">
            <a:avLst/>
          </a:prstGeom>
        </p:spPr>
      </p:pic>
      <p:sp>
        <p:nvSpPr>
          <p:cNvPr id="15" name="Shape 0"/>
          <p:cNvSpPr/>
          <p:nvPr/>
        </p:nvSpPr>
        <p:spPr>
          <a:xfrm>
            <a:off x="8732520" y="1965960"/>
            <a:ext cx="2926080" cy="2926080"/>
          </a:xfrm>
          <a:prstGeom prst="ellipse">
            <a:avLst/>
          </a:prstGeom>
          <a:solidFill>
            <a:srgbClr val="141235">
              <a:alpha val="65000"/>
            </a:srgbClr>
          </a:solidFill>
          <a:ln w="1587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1" descr="icons/database.png"/>
          <p:cNvPicPr>
            <a:picLocks noChangeAspect="1"/>
          </p:cNvPicPr>
          <p:nvPr/>
        </p:nvPicPr>
        <p:blipFill>
          <a:blip r:embed="rId5">
            <a:alphaModFix amt="94000"/>
          </a:blip>
          <a:stretch>
            <a:fillRect/>
          </a:stretch>
        </p:blipFill>
        <p:spPr>
          <a:xfrm>
            <a:off x="9601200" y="283464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Engineer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raw data into trusted, reusable insight.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2140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D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377440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Design, build and operate robust, scalable and secure data platforms that turn raw data into trusted insight and measurable business value.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3200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RESPONSIBILITIES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implement ETL/ELT pipelines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38328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data from multiple sources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Data Warehouse / Lakehouse models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38328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data quality, governance &amp; security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pipeline performance and cost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8328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datasets for BI and AI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92240" y="320040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&amp; TOOLS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92240" y="3566160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675120" y="356616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Talend · dbt · Trino · MinIO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492240" y="4133088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675120" y="4133088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Azure Data Factory · Airflow · BigQuery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92240" y="4700016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75120" y="4700016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 · SQL · Python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492240" y="5266944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675120" y="5266944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· Azure DevOps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26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ENGINEERING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 SME·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· SME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FR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data &amp; BI leadership across banking and manufacturing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Subject-matter expert in data architecture and modelling with a long track record delivering scalable data platforms and enterprise BI.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Server · Power BI · Power Apps · DAX · PowerDesigner · Data Governance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multiple engineering squads, providing technical leadership.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Established technical governance through architecture and design reviews.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advanced analytics strategy · Data architecture &amp; governance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ENGINEERING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Senior Data Engineer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FR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BI &amp; analytics programs across manufacturing, retail and technology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Designs end-to-end data platforms and enterprise reporting, from architecture through production, with deep Lakehouse experience.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Architecture · Lakehouse · Talend · SQL Server · Power BI · Trino · MinIO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and delivered enterprise BI platforms from architecture to production.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Adopted Lakehouse architecture, improving scalability and cutting cost.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data architecture · Lakehouse · AI-driven analytics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ENGINEERING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Associate Data Engineer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1+ yr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FR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 &amp; data engineering delivery teams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Focused on ETL development, dashboards and reporting automation as a foundation for platform-level ownership.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Talend · SSIS · Power BI · SQL · DAX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Developed automation for Talend ETL pipelines, cutting execution time.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dynamicity to Power BI reports for flexible, self-serve analysis.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ETL &amp; integration · BI reporting · Data visualization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img/div_a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080" y="2331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11B7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21792" y="269748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Artificial Intelligence</a:t>
            </a:r>
            <a:endParaRPr lang="en-US" sz="4000" dirty="0"/>
          </a:p>
        </p:txBody>
      </p:sp>
      <p:sp>
        <p:nvSpPr>
          <p:cNvPr id="10" name="Shape 6"/>
          <p:cNvSpPr/>
          <p:nvPr/>
        </p:nvSpPr>
        <p:spPr>
          <a:xfrm>
            <a:off x="658368" y="3703320"/>
            <a:ext cx="1280160" cy="0"/>
          </a:xfrm>
          <a:prstGeom prst="line">
            <a:avLst/>
          </a:prstGeom>
          <a:noFill/>
          <a:ln w="31750">
            <a:solidFill>
              <a:srgbClr val="8B2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40080" y="3886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Design, develop and industrialize AI solutions with real impact.</a:t>
            </a:r>
            <a:endParaRPr lang="en-US" sz="1600" dirty="0"/>
          </a:p>
        </p:txBody>
      </p:sp>
      <p:pic>
        <p:nvPicPr>
          <p:cNvPr id="12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658367"/>
            <a:ext cx="1234440" cy="1140142"/>
          </a:xfrm>
          <a:prstGeom prst="rect">
            <a:avLst/>
          </a:prstGeom>
        </p:spPr>
      </p:pic>
      <p:sp>
        <p:nvSpPr>
          <p:cNvPr id="15" name="Shape 0"/>
          <p:cNvSpPr/>
          <p:nvPr/>
        </p:nvSpPr>
        <p:spPr>
          <a:xfrm>
            <a:off x="8732520" y="1965960"/>
            <a:ext cx="2926080" cy="2926080"/>
          </a:xfrm>
          <a:prstGeom prst="ellipse">
            <a:avLst/>
          </a:prstGeom>
          <a:solidFill>
            <a:srgbClr val="141235">
              <a:alpha val="65000"/>
            </a:srgbClr>
          </a:solidFill>
          <a:ln w="1587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1" descr="icons/brain.png"/>
          <p:cNvPicPr>
            <a:picLocks noChangeAspect="1"/>
          </p:cNvPicPr>
          <p:nvPr/>
        </p:nvPicPr>
        <p:blipFill>
          <a:blip r:embed="rId5">
            <a:alphaModFix amt="94000"/>
          </a:blip>
          <a:stretch>
            <a:fillRect/>
          </a:stretch>
        </p:blipFill>
        <p:spPr>
          <a:xfrm>
            <a:off x="9601200" y="283464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Engineer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Industrialize AI and GenAI solutions that create measurable value.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2140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377440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Design, develop and industrialize AI and Generative AI solutions that create measurable business value in production.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3200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RESPONSIBILITIES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AI and GenAI applications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38328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Retrieval-Augmented Generation (RAG)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and optimize LLMs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38328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AI agents &amp; MCP tools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AI APIs and microservices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8328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Monitor, evaluate and apply Responsible AI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92240" y="320040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&amp; TOOLS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92240" y="3566160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675120" y="356616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· LangChain · LangGraph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492240" y="4133088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675120" y="4133088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MLflow · FastAPI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92240" y="4700016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75120" y="4700016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· Kubernetes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492240" y="5266944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675120" y="5266944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Weaviate / OpenSearch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492240" y="5833872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675120" y="5833872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Azure OpenAI · MCP / FastMCP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INTELLIGENCE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 AI Engineer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· PHD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FR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Government, enterprise and international AI research &amp; delivery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AI consultant turning advanced research into production products for government and enterprise clients; PhD specialist in GenAI, agents and computer vision.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 · AI Agents &amp; MCP · Computer Vision · RAG · Foundation Models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Leads the roadmap for an agentic AI copilot on AWS Bedrock &amp; MCP.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an applied-AI research group; supervised 70+ students.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strategy &amp; product leadership · GenAI &amp; agents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INTELLIGENCE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Senior AI Engineer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Geospatial &amp; applied-AI research programs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Designs and deploys end-to-end ML systems – from ML-ready datasets and training to scalable cloud delivery – with a focus on agentic AI.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PyTorch · Vision-Language &amp; Foundation Models · Agents/MCP · AWS &amp; GCP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an agentic AI framework running full imagery-analysis workflows on MCP &amp; AWS Bedrock.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Deployed a scalable Geo-AI engine for segmentation, detection and embeddings.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architecture &amp; infrastructure · Applied AI research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INTELLIGENCE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Associate AI Engineer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84048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i="1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868680" y="420624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868680" y="442569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– 1 yr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868680" y="489204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68680" y="511149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AR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868680" y="557784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68680" y="579729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 / intern track – AI &amp; data science programs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entry-level path: supports RAG pipeline development, data preparation and model evaluation under senior guidance.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· LangChain (basics) · Prompt Engineering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Assists in building and testing retrieval pipelines under senior review.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onboarding ramp for graduate/intern AI talent joining the bench.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application fundamentals · Applied AI research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pic>
        <p:nvPicPr>
          <p:cNvPr id="29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img/div_datao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080" y="2331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11B7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21792" y="269748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DataOps</a:t>
            </a:r>
            <a:endParaRPr lang="en-US" sz="4000" dirty="0"/>
          </a:p>
        </p:txBody>
      </p:sp>
      <p:sp>
        <p:nvSpPr>
          <p:cNvPr id="10" name="Shape 6"/>
          <p:cNvSpPr/>
          <p:nvPr/>
        </p:nvSpPr>
        <p:spPr>
          <a:xfrm>
            <a:off x="658368" y="3703320"/>
            <a:ext cx="1280160" cy="0"/>
          </a:xfrm>
          <a:prstGeom prst="line">
            <a:avLst/>
          </a:prstGeom>
          <a:noFill/>
          <a:ln w="31750">
            <a:solidFill>
              <a:srgbClr val="11B7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40080" y="3886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Automate, secure and operate cloud platforms.</a:t>
            </a:r>
            <a:endParaRPr lang="en-US" sz="1600" dirty="0"/>
          </a:p>
        </p:txBody>
      </p:sp>
      <p:pic>
        <p:nvPicPr>
          <p:cNvPr id="12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658367"/>
            <a:ext cx="1234440" cy="1140142"/>
          </a:xfrm>
          <a:prstGeom prst="rect">
            <a:avLst/>
          </a:prstGeom>
        </p:spPr>
      </p:pic>
      <p:sp>
        <p:nvSpPr>
          <p:cNvPr id="15" name="Shape 0"/>
          <p:cNvSpPr/>
          <p:nvPr/>
        </p:nvSpPr>
        <p:spPr>
          <a:xfrm>
            <a:off x="8732520" y="1965960"/>
            <a:ext cx="2926080" cy="2926080"/>
          </a:xfrm>
          <a:prstGeom prst="ellipse">
            <a:avLst/>
          </a:prstGeom>
          <a:solidFill>
            <a:srgbClr val="141235">
              <a:alpha val="65000"/>
            </a:srgbClr>
          </a:solidFill>
          <a:ln w="1587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1" descr="icons/gears.png"/>
          <p:cNvPicPr>
            <a:picLocks noChangeAspect="1"/>
          </p:cNvPicPr>
          <p:nvPr/>
        </p:nvPicPr>
        <p:blipFill>
          <a:blip r:embed="rId5">
            <a:alphaModFix amt="94000"/>
          </a:blip>
          <a:stretch>
            <a:fillRect/>
          </a:stretch>
        </p:blipFill>
        <p:spPr>
          <a:xfrm>
            <a:off x="9601200" y="283464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DevOps Engineer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 secure cloud platforms for reliable, scalable delivery.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2140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B7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377440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 and operate secure cloud platforms that enable reliable, scalable and efficient application delivery.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3200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RESPONSIBILITIES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cloud architectures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38328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 CI/CD pipelines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Infrastructure as Code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38328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Kubernetes environments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platform health &amp; performance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8328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security, compliance &amp; resilience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92240" y="320040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&amp; TOOLS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92240" y="3566160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675120" y="356616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GitLab CI/CD · GitHub Actions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492240" y="4133088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675120" y="4133088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Azure · Kubernetes · Docker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92240" y="4700016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75120" y="4700016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Terraform · Ansible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492240" y="5266944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675120" y="5266944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 · Grafana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492240" y="5833872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675120" y="5833872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· SonarQube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DATAOPS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 DevOps Engineer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11B7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11B7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FR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DevOps, software delivery &amp; database management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Delivers safe CI/CD pipelines and automates complex processes, cutting cost and deployment time, with strong FinOps discipline.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CI/CD · Terraform · Kubernetes · Azure · GitLab · Python · FinOps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Migrated CI/CD pipelines from Azure DevOps to GitLab.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deployment time and monthly cloud cost through FinOps optimization.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DevOps · Secure builds · Toil elimination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DATAOPS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Confirmed DevOps Engineer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11B7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11B7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FR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infrastructure &amp; DevOps delivery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Delivers scalable cloud solutions across Azure and GCP with a focus on reliability, automation and process optimization.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Azure · GCP · GitLab · Kubernetes · Terraform · IaC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cloud cost optimization, achieving a significant reduction in operational spend.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Migrated enterprise CI/CD from Azure DevOps to GitLab.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architecture · DevOps leadership · Platform engineering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E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img/div_produc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080" y="2331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11B7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21792" y="269748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 Management</a:t>
            </a:r>
            <a:endParaRPr lang="en-US" sz="4000" dirty="0"/>
          </a:p>
        </p:txBody>
      </p:sp>
      <p:sp>
        <p:nvSpPr>
          <p:cNvPr id="10" name="Shape 6"/>
          <p:cNvSpPr/>
          <p:nvPr/>
        </p:nvSpPr>
        <p:spPr>
          <a:xfrm>
            <a:off x="658368" y="3703320"/>
            <a:ext cx="1280160" cy="0"/>
          </a:xfrm>
          <a:prstGeom prst="line">
            <a:avLst/>
          </a:prstGeom>
          <a:noFill/>
          <a:ln w="31750">
            <a:solidFill>
              <a:srgbClr val="5B34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40080" y="3886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 business and technology to deliver measurable value.</a:t>
            </a:r>
            <a:endParaRPr lang="en-US" sz="1600" dirty="0"/>
          </a:p>
        </p:txBody>
      </p:sp>
      <p:pic>
        <p:nvPicPr>
          <p:cNvPr id="12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658367"/>
            <a:ext cx="1234440" cy="1140142"/>
          </a:xfrm>
          <a:prstGeom prst="rect">
            <a:avLst/>
          </a:prstGeom>
        </p:spPr>
      </p:pic>
      <p:sp>
        <p:nvSpPr>
          <p:cNvPr id="15" name="Shape 0"/>
          <p:cNvSpPr/>
          <p:nvPr/>
        </p:nvSpPr>
        <p:spPr>
          <a:xfrm>
            <a:off x="8732520" y="1965960"/>
            <a:ext cx="2926080" cy="2926080"/>
          </a:xfrm>
          <a:prstGeom prst="ellipse">
            <a:avLst/>
          </a:prstGeom>
          <a:solidFill>
            <a:srgbClr val="141235">
              <a:alpha val="65000"/>
            </a:srgbClr>
          </a:solidFill>
          <a:ln w="1587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1" descr="icons/clipboard.png"/>
          <p:cNvPicPr>
            <a:picLocks noChangeAspect="1"/>
          </p:cNvPicPr>
          <p:nvPr/>
        </p:nvPicPr>
        <p:blipFill>
          <a:blip r:embed="rId5">
            <a:alphaModFix amt="94000"/>
          </a:blip>
          <a:stretch>
            <a:fillRect/>
          </a:stretch>
        </p:blipFill>
        <p:spPr>
          <a:xfrm>
            <a:off x="9601200" y="283464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 Owner / Business Analyst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business needs into solutions that create value.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2140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377440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business needs, translate them into clear requirements and support the delivery of solutions that create measurable value.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3200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RESPONSIBILITIES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Gather and analyze requirements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38328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business processes (AS-IS / TO-BE)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user stories &amp; acceptance criteria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38328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and prioritize the backlog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business &amp; technical teams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8328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 delivered features (UAT)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92240" y="320040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&amp; TOOLS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92240" y="3566160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675120" y="356616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Jira · Miro · Confluence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492240" y="4133088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675120" y="4133088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 · SQL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92240" y="4700016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75120" y="4700016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· SAFe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492240" y="5266944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675120" y="5266944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Figma · Google Suite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pic>
        <p:nvPicPr>
          <p:cNvPr id="26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MANAGEMENT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 Program Manager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FR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products, pre-sales &amp; application development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manager and product owner with multifaceted experience in analytics products, pre-sales and application development.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· Agile · Jira · MS Project · Power BI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vision and roadmap for data-analytics products.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Owned and prioritized the analytics product backlog.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PMO · Agile coaching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MANAGEMENT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Senior Product Owner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5B34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PO · CSPO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FR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data &amp; SaaS product delivery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Scrum Product Owner delivering software features and data products with cross-functional teams, focused on financial data.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· Agile · Jira · Miro · Google Suite · Figma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Mentored and empowered two product owners into autonomy.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Contributed to transforming the company into a SaaS platform.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management · Product leadership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E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img/div_agi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080" y="2331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11B7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21792" y="269748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Agile Delivery</a:t>
            </a:r>
            <a:endParaRPr lang="en-US" sz="4000" dirty="0"/>
          </a:p>
        </p:txBody>
      </p:sp>
      <p:sp>
        <p:nvSpPr>
          <p:cNvPr id="10" name="Shape 6"/>
          <p:cNvSpPr/>
          <p:nvPr/>
        </p:nvSpPr>
        <p:spPr>
          <a:xfrm>
            <a:off x="658368" y="3703320"/>
            <a:ext cx="1280160" cy="0"/>
          </a:xfrm>
          <a:prstGeom prst="line">
            <a:avLst/>
          </a:prstGeom>
          <a:noFill/>
          <a:ln w="31750">
            <a:solidFill>
              <a:srgbClr val="2E7D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40080" y="3886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Facilitate delivery and drive continuous improvement.</a:t>
            </a:r>
            <a:endParaRPr lang="en-US" sz="1600" dirty="0"/>
          </a:p>
        </p:txBody>
      </p:sp>
      <p:pic>
        <p:nvPicPr>
          <p:cNvPr id="12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658367"/>
            <a:ext cx="1234440" cy="1140142"/>
          </a:xfrm>
          <a:prstGeom prst="rect">
            <a:avLst/>
          </a:prstGeom>
        </p:spPr>
      </p:pic>
      <p:sp>
        <p:nvSpPr>
          <p:cNvPr id="17" name="Shape 0"/>
          <p:cNvSpPr/>
          <p:nvPr/>
        </p:nvSpPr>
        <p:spPr>
          <a:xfrm>
            <a:off x="8732520" y="1965960"/>
            <a:ext cx="2926080" cy="2926080"/>
          </a:xfrm>
          <a:prstGeom prst="ellipse">
            <a:avLst/>
          </a:prstGeom>
          <a:solidFill>
            <a:srgbClr val="141235">
              <a:alpha val="65000"/>
            </a:srgbClr>
          </a:solidFill>
          <a:ln w="1587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1" descr="icons/spin.png"/>
          <p:cNvPicPr>
            <a:picLocks noChangeAspect="1"/>
          </p:cNvPicPr>
          <p:nvPr/>
        </p:nvPicPr>
        <p:blipFill>
          <a:blip r:embed="rId5">
            <a:alphaModFix amt="94000"/>
          </a:blip>
          <a:stretch>
            <a:fillRect/>
          </a:stretch>
        </p:blipFill>
        <p:spPr>
          <a:xfrm>
            <a:off x="9601200" y="283464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Scrum Master / Delivery Lead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agile delivery and a culture of continuous improvement.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2140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D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377440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the effective application of Scrum, enable agile delivery and foster a culture of continuous improvement.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3200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RESPONSIBILITIES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Facilitate Scrum ceremonies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38328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team impediments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 agile teams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38328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agile metrics and KPIs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the Product Owner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8328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 continuous improvement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92240" y="320040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&amp; TOOLS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92240" y="3566160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675120" y="356616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Jira · Miro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492240" y="4133088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675120" y="4133088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 · Burndown · Velocity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92240" y="4700016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75120" y="4700016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· SAFe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492240" y="5266944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675120" y="5266944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 Project · Confluence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pic>
        <p:nvPicPr>
          <p:cNvPr id="26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DELIVERY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 Agile Coach·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FR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Cloud-native, ERP, supply-chain and BI delivery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leader delivering software across cloud-native, ERP, supply-chain and BI, aligning cross-functional teams on cadence.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· SAFe · Waterfall · Jira · Confluence · MS Project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a distributed team into an Agile Release Train.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Ensured synchronized PI planning and on-cadence execution.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management · Cloud &amp; digital transformation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pic>
        <p:nvPicPr>
          <p:cNvPr id="29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DELIVERY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Senior Agile Delivery·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· PMP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AR · FR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 execution &amp; PMO across multinationals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PMP- and CSM-certified strategy-execution and PMO professional leading transformation, governance and Agile across multinationals.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Waterfall · Agile/Scrum · Jira · Miro · Power BI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Agile delivery of PMO digital products (dashboards, web apps).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Championed Agile practices and continuous improvement.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PMO manager · Delivery lead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DELIVERY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Confirmed Scrum Master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2E7D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 · EN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Cross-functional strategic project delivery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manager delivering strategic, cross-functional projects, including data-initiative specialization.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· Agile · Jira · Miro · Power BI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business, product and technical teams on delivery.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a landmark multi-million-scale transformation program.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PMO · Agile coaching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E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img/div_softwa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080" y="2331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11B7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21792" y="2697480"/>
            <a:ext cx="7772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Software Engineering</a:t>
            </a:r>
            <a:endParaRPr lang="en-US" sz="4000" dirty="0"/>
          </a:p>
        </p:txBody>
      </p:sp>
      <p:sp>
        <p:nvSpPr>
          <p:cNvPr id="10" name="Shape 6"/>
          <p:cNvSpPr/>
          <p:nvPr/>
        </p:nvSpPr>
        <p:spPr>
          <a:xfrm>
            <a:off x="658368" y="3703320"/>
            <a:ext cx="1280160" cy="0"/>
          </a:xfrm>
          <a:prstGeom prst="line">
            <a:avLst/>
          </a:prstGeom>
          <a:noFill/>
          <a:ln w="31750">
            <a:solidFill>
              <a:srgbClr val="8B2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40080" y="3886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4D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 scalable, secure applications and services.</a:t>
            </a:r>
            <a:endParaRPr lang="en-US" sz="1600" dirty="0"/>
          </a:p>
        </p:txBody>
      </p:sp>
      <p:pic>
        <p:nvPicPr>
          <p:cNvPr id="12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658367"/>
            <a:ext cx="1234440" cy="1140142"/>
          </a:xfrm>
          <a:prstGeom prst="rect">
            <a:avLst/>
          </a:prstGeom>
        </p:spPr>
      </p:pic>
      <p:sp>
        <p:nvSpPr>
          <p:cNvPr id="13" name="Shape 0"/>
          <p:cNvSpPr/>
          <p:nvPr/>
        </p:nvSpPr>
        <p:spPr>
          <a:xfrm>
            <a:off x="8732520" y="1965960"/>
            <a:ext cx="2926080" cy="2926080"/>
          </a:xfrm>
          <a:prstGeom prst="ellipse">
            <a:avLst/>
          </a:prstGeom>
          <a:solidFill>
            <a:srgbClr val="141235">
              <a:alpha val="65000"/>
            </a:srgbClr>
          </a:solidFill>
          <a:ln w="1587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icons/code.png"/>
          <p:cNvPicPr>
            <a:picLocks noChangeAspect="1"/>
          </p:cNvPicPr>
          <p:nvPr/>
        </p:nvPicPr>
        <p:blipFill>
          <a:blip r:embed="rId5">
            <a:alphaModFix amt="94000"/>
          </a:blip>
          <a:stretch>
            <a:fillRect/>
          </a:stretch>
        </p:blipFill>
        <p:spPr>
          <a:xfrm>
            <a:off x="9601200" y="283464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Software Engineer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ideas into reliable, scalable production systems.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2140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377440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Design, build and operate robust backend services and applications that deliver reliable, scalable and secure digital products.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3200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RESPONSIBILITIES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build APIs &amp; microservices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383280" y="35661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web and mobile applications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AI, data &amp; 3rd-party services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383280" y="40233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CI/CD and DevOps automation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security, performance &amp; observability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83280" y="4480560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just">
              <a:buSzPct val="100000"/>
              <a:buChar char="•"/>
            </a:pPr>
            <a:r>
              <a:rPr lang="en-US" sz="13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tests and documentation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92240" y="320040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&amp; TOOLS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92240" y="3566160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675120" y="356616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(FastAPI) · Node.js · React · PHP · .NET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492240" y="4133088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675120" y="4133088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 · MongoDB · Elasticsearch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92240" y="4700016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75120" y="4700016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· Kubernetes · AWS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492240" y="5266944"/>
            <a:ext cx="4754880" cy="475488"/>
          </a:xfrm>
          <a:prstGeom prst="roundRect">
            <a:avLst>
              <a:gd name="adj" fmla="val 15385"/>
            </a:avLst>
          </a:prstGeom>
          <a:solidFill>
            <a:srgbClr val="E4D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675120" y="5266944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3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RabbitMQ · Celery · ELK Stack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pic>
        <p:nvPicPr>
          <p:cNvPr id="26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564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ENGINEERING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 Engineer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&amp; Lebanon full-stack delivery across healthtech, travel and education sectors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Full-stack backend developer with a multi-year track record building Laravel/Symfony platforms for AI-driven consumer apps and healthcare clients, combined with hands-on technical teaching experience.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(Laravel, Symfony) · MySQL · Docker · REST APIs · Microservices · Agile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backend APIs and an admin portal for an AI-driven consumer nutrition app.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Contributed core development to a healthcare clinical-trial platform.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5994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Operated as sole developer delivering multiple web projects end-to-end.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2852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703320" y="55412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 architecture · Healthcare &amp; AI-integrated apps · Technical mentoring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pic>
        <p:nvPicPr>
          <p:cNvPr id="29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031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ENGINEERING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Senior Software Engineer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6+ yrs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backend &amp; AI-integrated application delivery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backend engineer building scalable web apps, high-throughput pipelines, production DevOps and custom RAG AI systems.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(FastAPI, Asyncio) · Node.js/React · RAG &amp; Vector Search · PostgreSQL · AWS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Engineered an end-to-end voice-enabled RAG chatbot pipeline.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 centralized ELK log-analysis platform and an AI ERP chatbot add-on.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 &amp; platform architecture · AI-integrated apps · DevOps &amp; cloud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ENGINEERING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1B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Associate Software Engineer · Example Profile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834640" cy="4663440"/>
          </a:xfrm>
          <a:prstGeom prst="roundRect">
            <a:avLst>
              <a:gd name="adj" fmla="val 3226"/>
            </a:avLst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0160" y="1920240"/>
            <a:ext cx="1371600" cy="1371600"/>
          </a:xfrm>
          <a:prstGeom prst="roundRect">
            <a:avLst>
              <a:gd name="adj" fmla="val 9333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46504" y="2167128"/>
            <a:ext cx="438912" cy="438912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99616" y="2633472"/>
            <a:ext cx="932688" cy="822960"/>
          </a:xfrm>
          <a:prstGeom prst="ellipse">
            <a:avLst/>
          </a:prstGeom>
          <a:solidFill>
            <a:srgbClr val="FFFFFF">
              <a:alpha val="9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61872" y="3291840"/>
            <a:ext cx="1408176" cy="274320"/>
          </a:xfrm>
          <a:prstGeom prst="rect">
            <a:avLst/>
          </a:prstGeom>
          <a:solidFill>
            <a:srgbClr val="F5F2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34747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8B2F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47472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9319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41513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 yr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46177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68680" y="48371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· 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68680" y="53035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68680" y="552297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prototypes &amp; workflow-automation projects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703320" y="16916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1947672"/>
            <a:ext cx="7726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1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Backend-focused engineer building automation workflows and prototype applications, with growing full-stack exposure across web and mobile.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703320" y="260604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STACK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703320" y="2862072"/>
            <a:ext cx="7726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5B3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(Laravel) · Python · n8n Automation · PostgreSQL · MySQL · Firebase · Docker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703320" y="3429000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ACHIEVEMENTS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703320" y="36850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an automated workflow streamlining lead generation and email outreach.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03320" y="414223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100" dirty="0">
                <a:solidFill>
                  <a:srgbClr val="5C5C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Architected backend logic for a clinical-trials prototype application in Python.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03320" y="4828032"/>
            <a:ext cx="7726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703320" y="5084064"/>
            <a:ext cx="7726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B2F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 automation · Workflow tooling · Full-stack fundamentals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57200" y="645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8A8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pic>
        <p:nvPicPr>
          <p:cNvPr id="28" name="Image 1" descr="logo.png">
            <a:extLst>
              <a:ext uri="{FF2B5EF4-FFF2-40B4-BE49-F238E27FC236}">
                <a16:creationId xmlns:a16="http://schemas.microsoft.com/office/drawing/2014/main" id="{00A5C6F7-825F-A00D-5D58-B33014A2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096" y="596964"/>
            <a:ext cx="818904" cy="75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55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925673D-267F-6141-8FA6-0317550BEBFA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46e80a79-0697-4cb2-baf9-6c1f3ae2a473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3611</Words>
  <Application>Microsoft Macintosh PowerPoint</Application>
  <PresentationFormat>Widescreen</PresentationFormat>
  <Paragraphs>731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Mohamad Merhi</cp:lastModifiedBy>
  <cp:revision>38</cp:revision>
  <dcterms:created xsi:type="dcterms:W3CDTF">2026-08-06T13:37:03Z</dcterms:created>
  <dcterms:modified xsi:type="dcterms:W3CDTF">2026-08-21T08:39:47Z</dcterms:modified>
</cp:coreProperties>
</file>